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Fira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iraSans-bold.fntdata"/><Relationship Id="rId14" Type="http://schemas.openxmlformats.org/officeDocument/2006/relationships/font" Target="fonts/FiraSans-regular.fntdata"/><Relationship Id="rId17" Type="http://schemas.openxmlformats.org/officeDocument/2006/relationships/font" Target="fonts/FiraSans-boldItalic.fntdata"/><Relationship Id="rId16" Type="http://schemas.openxmlformats.org/officeDocument/2006/relationships/font" Target="fonts/Fira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1" Type="http://schemas.openxmlformats.org/officeDocument/2006/relationships/image" Target="../media/image2.png"/><Relationship Id="rId10" Type="http://schemas.openxmlformats.org/officeDocument/2006/relationships/image" Target="../media/image3.png"/><Relationship Id="rId9" Type="http://schemas.openxmlformats.org/officeDocument/2006/relationships/image" Target="../media/image22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1" Type="http://schemas.openxmlformats.org/officeDocument/2006/relationships/image" Target="../media/image3.png"/><Relationship Id="rId10" Type="http://schemas.openxmlformats.org/officeDocument/2006/relationships/image" Target="../media/image22.png"/><Relationship Id="rId12" Type="http://schemas.openxmlformats.org/officeDocument/2006/relationships/image" Target="../media/image2.png"/><Relationship Id="rId9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0.png"/><Relationship Id="rId13" Type="http://schemas.openxmlformats.org/officeDocument/2006/relationships/image" Target="../media/image23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14" Type="http://schemas.openxmlformats.org/officeDocument/2006/relationships/image" Target="../media/image25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youtu.be/u9IRzJpR7k0" TargetMode="External"/><Relationship Id="rId10" Type="http://schemas.openxmlformats.org/officeDocument/2006/relationships/image" Target="../media/image3.png"/><Relationship Id="rId13" Type="http://schemas.openxmlformats.org/officeDocument/2006/relationships/hyperlink" Target="https://youtu.be/u9IRzJpR7k0" TargetMode="Externa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CAUDVCq3OpgJrKdmhnFdzM7mQB_hsxOL/view" TargetMode="External"/><Relationship Id="rId4" Type="http://schemas.openxmlformats.org/officeDocument/2006/relationships/image" Target="../media/image24.jpg"/><Relationship Id="rId5" Type="http://schemas.openxmlformats.org/officeDocument/2006/relationships/hyperlink" Target="http://drive.google.com/file/d/1CAUDVCq3OpgJrKdmhnFdzM7mQB_hsxOL/view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3293574">
            <a:off x="1410728" y="1316123"/>
            <a:ext cx="7751041" cy="8223917"/>
          </a:xfrm>
          <a:custGeom>
            <a:rect b="b" l="l" r="r" t="t"/>
            <a:pathLst>
              <a:path extrusionOk="0" h="8223917" w="7751041">
                <a:moveTo>
                  <a:pt x="0" y="0"/>
                </a:moveTo>
                <a:lnTo>
                  <a:pt x="7751042" y="0"/>
                </a:lnTo>
                <a:lnTo>
                  <a:pt x="7751042" y="8223917"/>
                </a:lnTo>
                <a:lnTo>
                  <a:pt x="0" y="82239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1558634" y="3537565"/>
            <a:ext cx="6253879" cy="6472320"/>
          </a:xfrm>
          <a:custGeom>
            <a:rect b="b" l="l" r="r" t="t"/>
            <a:pathLst>
              <a:path extrusionOk="0" h="6472320" w="6253879">
                <a:moveTo>
                  <a:pt x="0" y="0"/>
                </a:moveTo>
                <a:lnTo>
                  <a:pt x="6253879" y="0"/>
                </a:lnTo>
                <a:lnTo>
                  <a:pt x="6253879" y="6472320"/>
                </a:lnTo>
                <a:lnTo>
                  <a:pt x="0" y="6472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3270461" y="2775236"/>
            <a:ext cx="12086529" cy="7511764"/>
          </a:xfrm>
          <a:custGeom>
            <a:rect b="b" l="l" r="r" t="t"/>
            <a:pathLst>
              <a:path extrusionOk="0" h="8007326" w="12086529">
                <a:moveTo>
                  <a:pt x="0" y="0"/>
                </a:moveTo>
                <a:lnTo>
                  <a:pt x="12086529" y="0"/>
                </a:lnTo>
                <a:lnTo>
                  <a:pt x="12086529" y="8007326"/>
                </a:lnTo>
                <a:lnTo>
                  <a:pt x="0" y="8007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659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 rot="932416">
            <a:off x="1769520" y="4552285"/>
            <a:ext cx="5010490" cy="5010490"/>
          </a:xfrm>
          <a:custGeom>
            <a:rect b="b" l="l" r="r" t="t"/>
            <a:pathLst>
              <a:path extrusionOk="0" h="5010490" w="5010490">
                <a:moveTo>
                  <a:pt x="0" y="0"/>
                </a:moveTo>
                <a:lnTo>
                  <a:pt x="5010490" y="0"/>
                </a:lnTo>
                <a:lnTo>
                  <a:pt x="5010490" y="5010490"/>
                </a:lnTo>
                <a:lnTo>
                  <a:pt x="0" y="5010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 rot="-8624103">
            <a:off x="9346413" y="1915341"/>
            <a:ext cx="8212740" cy="5440940"/>
          </a:xfrm>
          <a:custGeom>
            <a:rect b="b" l="l" r="r" t="t"/>
            <a:pathLst>
              <a:path extrusionOk="0" h="5440940" w="8212740">
                <a:moveTo>
                  <a:pt x="0" y="0"/>
                </a:moveTo>
                <a:lnTo>
                  <a:pt x="8212739" y="0"/>
                </a:lnTo>
                <a:lnTo>
                  <a:pt x="8212739" y="5440940"/>
                </a:lnTo>
                <a:lnTo>
                  <a:pt x="0" y="544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 rot="-1066374">
            <a:off x="4679118" y="1319207"/>
            <a:ext cx="6376135" cy="5053087"/>
          </a:xfrm>
          <a:custGeom>
            <a:rect b="b" l="l" r="r" t="t"/>
            <a:pathLst>
              <a:path extrusionOk="0" h="5053087" w="6376135">
                <a:moveTo>
                  <a:pt x="0" y="0"/>
                </a:moveTo>
                <a:lnTo>
                  <a:pt x="6376136" y="0"/>
                </a:lnTo>
                <a:lnTo>
                  <a:pt x="6376136" y="5053087"/>
                </a:lnTo>
                <a:lnTo>
                  <a:pt x="0" y="5053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11443" y="324505"/>
            <a:ext cx="3748615" cy="1513503"/>
          </a:xfrm>
          <a:custGeom>
            <a:rect b="b" l="l" r="r" t="t"/>
            <a:pathLst>
              <a:path extrusionOk="0" h="1513503" w="3748615">
                <a:moveTo>
                  <a:pt x="0" y="0"/>
                </a:moveTo>
                <a:lnTo>
                  <a:pt x="3748615" y="0"/>
                </a:lnTo>
                <a:lnTo>
                  <a:pt x="3748615" y="1513503"/>
                </a:lnTo>
                <a:lnTo>
                  <a:pt x="0" y="1513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5690408" y="3993433"/>
            <a:ext cx="496708" cy="415429"/>
          </a:xfrm>
          <a:custGeom>
            <a:rect b="b" l="l" r="r" t="t"/>
            <a:pathLst>
              <a:path extrusionOk="0" h="415429" w="496708">
                <a:moveTo>
                  <a:pt x="0" y="0"/>
                </a:moveTo>
                <a:lnTo>
                  <a:pt x="496708" y="0"/>
                </a:lnTo>
                <a:lnTo>
                  <a:pt x="496708" y="415428"/>
                </a:lnTo>
                <a:lnTo>
                  <a:pt x="0" y="415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5690408" y="5012653"/>
            <a:ext cx="496708" cy="415429"/>
          </a:xfrm>
          <a:custGeom>
            <a:rect b="b" l="l" r="r" t="t"/>
            <a:pathLst>
              <a:path extrusionOk="0" h="415429" w="496708">
                <a:moveTo>
                  <a:pt x="0" y="0"/>
                </a:moveTo>
                <a:lnTo>
                  <a:pt x="496708" y="0"/>
                </a:lnTo>
                <a:lnTo>
                  <a:pt x="496708" y="415429"/>
                </a:lnTo>
                <a:lnTo>
                  <a:pt x="0" y="4154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6745256" y="-1729"/>
            <a:ext cx="6410059" cy="1734623"/>
          </a:xfrm>
          <a:custGeom>
            <a:rect b="b" l="l" r="r" t="t"/>
            <a:pathLst>
              <a:path extrusionOk="0" h="5079972" w="6410059">
                <a:moveTo>
                  <a:pt x="0" y="0"/>
                </a:moveTo>
                <a:lnTo>
                  <a:pt x="6410059" y="0"/>
                </a:lnTo>
                <a:lnTo>
                  <a:pt x="6410059" y="5079972"/>
                </a:lnTo>
                <a:lnTo>
                  <a:pt x="0" y="5079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-19282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3888821" y="3556429"/>
            <a:ext cx="10431710" cy="4136800"/>
            <a:chOff x="0" y="-76200"/>
            <a:chExt cx="2747446" cy="1089528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2747446" cy="1013328"/>
            </a:xfrm>
            <a:custGeom>
              <a:rect b="b" l="l" r="r" t="t"/>
              <a:pathLst>
                <a:path extrusionOk="0" h="1013328" w="2747446">
                  <a:moveTo>
                    <a:pt x="37850" y="0"/>
                  </a:moveTo>
                  <a:lnTo>
                    <a:pt x="2709597" y="0"/>
                  </a:lnTo>
                  <a:cubicBezTo>
                    <a:pt x="2730501" y="0"/>
                    <a:pt x="2747446" y="16946"/>
                    <a:pt x="2747446" y="37850"/>
                  </a:cubicBezTo>
                  <a:lnTo>
                    <a:pt x="2747446" y="975478"/>
                  </a:lnTo>
                  <a:cubicBezTo>
                    <a:pt x="2747446" y="985516"/>
                    <a:pt x="2743459" y="995143"/>
                    <a:pt x="2736360" y="1002242"/>
                  </a:cubicBezTo>
                  <a:cubicBezTo>
                    <a:pt x="2729262" y="1009340"/>
                    <a:pt x="2719635" y="1013328"/>
                    <a:pt x="2709597" y="1013328"/>
                  </a:cubicBezTo>
                  <a:lnTo>
                    <a:pt x="37850" y="1013328"/>
                  </a:lnTo>
                  <a:cubicBezTo>
                    <a:pt x="27811" y="1013328"/>
                    <a:pt x="18184" y="1009340"/>
                    <a:pt x="11086" y="1002242"/>
                  </a:cubicBezTo>
                  <a:cubicBezTo>
                    <a:pt x="3988" y="995143"/>
                    <a:pt x="0" y="985516"/>
                    <a:pt x="0" y="975478"/>
                  </a:cubicBezTo>
                  <a:lnTo>
                    <a:pt x="0" y="37850"/>
                  </a:lnTo>
                  <a:cubicBezTo>
                    <a:pt x="0" y="27811"/>
                    <a:pt x="3988" y="18184"/>
                    <a:pt x="11086" y="11086"/>
                  </a:cubicBezTo>
                  <a:cubicBezTo>
                    <a:pt x="18184" y="3988"/>
                    <a:pt x="27811" y="0"/>
                    <a:pt x="37850" y="0"/>
                  </a:cubicBezTo>
                  <a:close/>
                </a:path>
              </a:pathLst>
            </a:custGeom>
            <a:solidFill>
              <a:srgbClr val="E6007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0" y="-76200"/>
              <a:ext cx="2747446" cy="1089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49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3"/>
          <p:cNvSpPr/>
          <p:nvPr/>
        </p:nvSpPr>
        <p:spPr>
          <a:xfrm>
            <a:off x="4274765" y="4070051"/>
            <a:ext cx="496708" cy="415429"/>
          </a:xfrm>
          <a:custGeom>
            <a:rect b="b" l="l" r="r" t="t"/>
            <a:pathLst>
              <a:path extrusionOk="0" h="415429" w="496708">
                <a:moveTo>
                  <a:pt x="0" y="0"/>
                </a:moveTo>
                <a:lnTo>
                  <a:pt x="496709" y="0"/>
                </a:lnTo>
                <a:lnTo>
                  <a:pt x="496709" y="415428"/>
                </a:lnTo>
                <a:lnTo>
                  <a:pt x="0" y="415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2018486" y="4479078"/>
            <a:ext cx="14301778" cy="2523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47"/>
              <a:buFont typeface="Arial"/>
              <a:buNone/>
            </a:pPr>
            <a:r>
              <a:rPr b="1" i="0" lang="en-US" sz="8547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NAŠE CESTA FRINEM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47"/>
              <a:buFont typeface="Arial"/>
              <a:buNone/>
            </a:pPr>
            <a:r>
              <a:rPr b="1" i="0" lang="en-US" sz="5747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OD JARA DO PODZIMU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121918" y="9465231"/>
            <a:ext cx="48621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404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1"/>
              <a:buFont typeface="Arial"/>
              <a:buNone/>
            </a:pPr>
            <a:r>
              <a:rPr b="0" i="0" lang="en-US" sz="2161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Radana Kovárníková &amp; Barbara Lucká Praha 25.11.2024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-2072603" y="-274108"/>
            <a:ext cx="20473386" cy="12559210"/>
            <a:chOff x="-2072603" y="-274108"/>
            <a:chExt cx="20473386" cy="12559210"/>
          </a:xfrm>
        </p:grpSpPr>
        <p:sp>
          <p:nvSpPr>
            <p:cNvPr id="105" name="Google Shape;105;p14"/>
            <p:cNvSpPr/>
            <p:nvPr/>
          </p:nvSpPr>
          <p:spPr>
            <a:xfrm rot="4191077">
              <a:off x="-918019" y="1068252"/>
              <a:ext cx="8932810" cy="8697257"/>
            </a:xfrm>
            <a:custGeom>
              <a:rect b="b" l="l" r="r" t="t"/>
              <a:pathLst>
                <a:path extrusionOk="0" h="9477782" w="8932810">
                  <a:moveTo>
                    <a:pt x="0" y="0"/>
                  </a:moveTo>
                  <a:lnTo>
                    <a:pt x="8932810" y="0"/>
                  </a:lnTo>
                  <a:lnTo>
                    <a:pt x="8932810" y="9477782"/>
                  </a:lnTo>
                  <a:lnTo>
                    <a:pt x="0" y="94777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8969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576203" y="2905194"/>
              <a:ext cx="5091600" cy="390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Jsme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mámy dětí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s neurologickým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zdravotním znevýhodněním.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RENEDU jsme založily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na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“zelené louce”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v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březnu 2023.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1" i="0" sz="2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1558634" y="3537565"/>
              <a:ext cx="6253879" cy="6472320"/>
            </a:xfrm>
            <a:custGeom>
              <a:rect b="b" l="l" r="r" t="t"/>
              <a:pathLst>
                <a:path extrusionOk="0" h="6472320" w="6253879">
                  <a:moveTo>
                    <a:pt x="0" y="0"/>
                  </a:moveTo>
                  <a:lnTo>
                    <a:pt x="6253879" y="0"/>
                  </a:lnTo>
                  <a:lnTo>
                    <a:pt x="6253879" y="6472320"/>
                  </a:lnTo>
                  <a:lnTo>
                    <a:pt x="0" y="6472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3220107" y="2537433"/>
              <a:ext cx="12467901" cy="7749567"/>
            </a:xfrm>
            <a:custGeom>
              <a:rect b="b" l="l" r="r" t="t"/>
              <a:pathLst>
                <a:path extrusionOk="0" h="8259984" w="12467901">
                  <a:moveTo>
                    <a:pt x="0" y="0"/>
                  </a:moveTo>
                  <a:lnTo>
                    <a:pt x="12467901" y="0"/>
                  </a:lnTo>
                  <a:lnTo>
                    <a:pt x="12467901" y="8259985"/>
                  </a:lnTo>
                  <a:lnTo>
                    <a:pt x="0" y="82599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6581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 rot="2421409">
              <a:off x="620132" y="5618628"/>
              <a:ext cx="5533325" cy="5533325"/>
            </a:xfrm>
            <a:custGeom>
              <a:rect b="b" l="l" r="r" t="t"/>
              <a:pathLst>
                <a:path extrusionOk="0" h="5533325" w="5533325">
                  <a:moveTo>
                    <a:pt x="0" y="0"/>
                  </a:moveTo>
                  <a:lnTo>
                    <a:pt x="5533325" y="0"/>
                  </a:lnTo>
                  <a:lnTo>
                    <a:pt x="5533325" y="5533325"/>
                  </a:lnTo>
                  <a:lnTo>
                    <a:pt x="0" y="55333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 rot="-8624103">
              <a:off x="9346413" y="1825819"/>
              <a:ext cx="8212740" cy="5440940"/>
            </a:xfrm>
            <a:custGeom>
              <a:rect b="b" l="l" r="r" t="t"/>
              <a:pathLst>
                <a:path extrusionOk="0" h="5440940" w="8212740">
                  <a:moveTo>
                    <a:pt x="0" y="0"/>
                  </a:moveTo>
                  <a:lnTo>
                    <a:pt x="8212739" y="0"/>
                  </a:lnTo>
                  <a:lnTo>
                    <a:pt x="8212739" y="5440940"/>
                  </a:lnTo>
                  <a:lnTo>
                    <a:pt x="0" y="54409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 rot="-113421">
              <a:off x="14541049" y="1524564"/>
              <a:ext cx="3794517" cy="4016695"/>
            </a:xfrm>
            <a:custGeom>
              <a:rect b="b" l="l" r="r" t="t"/>
              <a:pathLst>
                <a:path extrusionOk="0" h="4016695" w="4802570">
                  <a:moveTo>
                    <a:pt x="0" y="0"/>
                  </a:moveTo>
                  <a:lnTo>
                    <a:pt x="4802570" y="0"/>
                  </a:lnTo>
                  <a:lnTo>
                    <a:pt x="4802570" y="4016696"/>
                  </a:lnTo>
                  <a:lnTo>
                    <a:pt x="0" y="40166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-26558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 rot="-1066374">
              <a:off x="4679118" y="1319207"/>
              <a:ext cx="6376135" cy="5053087"/>
            </a:xfrm>
            <a:custGeom>
              <a:rect b="b" l="l" r="r" t="t"/>
              <a:pathLst>
                <a:path extrusionOk="0" h="5053087" w="6376135">
                  <a:moveTo>
                    <a:pt x="0" y="0"/>
                  </a:moveTo>
                  <a:lnTo>
                    <a:pt x="6376136" y="0"/>
                  </a:lnTo>
                  <a:lnTo>
                    <a:pt x="6376136" y="5053087"/>
                  </a:lnTo>
                  <a:lnTo>
                    <a:pt x="0" y="50530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696354" y="324505"/>
              <a:ext cx="2690441" cy="1086265"/>
            </a:xfrm>
            <a:custGeom>
              <a:rect b="b" l="l" r="r" t="t"/>
              <a:pathLst>
                <a:path extrusionOk="0" h="1086265" w="2690441">
                  <a:moveTo>
                    <a:pt x="0" y="0"/>
                  </a:moveTo>
                  <a:lnTo>
                    <a:pt x="2690441" y="0"/>
                  </a:lnTo>
                  <a:lnTo>
                    <a:pt x="2690441" y="1086265"/>
                  </a:lnTo>
                  <a:lnTo>
                    <a:pt x="0" y="10862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534417" y="2890145"/>
              <a:ext cx="496708" cy="415429"/>
            </a:xfrm>
            <a:custGeom>
              <a:rect b="b" l="l" r="r" t="t"/>
              <a:pathLst>
                <a:path extrusionOk="0" h="415429" w="496708">
                  <a:moveTo>
                    <a:pt x="0" y="0"/>
                  </a:moveTo>
                  <a:lnTo>
                    <a:pt x="496708" y="0"/>
                  </a:lnTo>
                  <a:lnTo>
                    <a:pt x="496708" y="415429"/>
                  </a:lnTo>
                  <a:lnTo>
                    <a:pt x="0" y="4154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534417" y="5240586"/>
              <a:ext cx="496708" cy="415429"/>
            </a:xfrm>
            <a:custGeom>
              <a:rect b="b" l="l" r="r" t="t"/>
              <a:pathLst>
                <a:path extrusionOk="0" h="415429" w="496708">
                  <a:moveTo>
                    <a:pt x="0" y="0"/>
                  </a:moveTo>
                  <a:lnTo>
                    <a:pt x="496708" y="0"/>
                  </a:lnTo>
                  <a:lnTo>
                    <a:pt x="496708" y="415428"/>
                  </a:lnTo>
                  <a:lnTo>
                    <a:pt x="0" y="4154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5534417" y="4067574"/>
              <a:ext cx="496708" cy="415429"/>
            </a:xfrm>
            <a:custGeom>
              <a:rect b="b" l="l" r="r" t="t"/>
              <a:pathLst>
                <a:path extrusionOk="0" h="415429" w="496708">
                  <a:moveTo>
                    <a:pt x="0" y="0"/>
                  </a:moveTo>
                  <a:lnTo>
                    <a:pt x="496708" y="0"/>
                  </a:lnTo>
                  <a:lnTo>
                    <a:pt x="496708" y="415429"/>
                  </a:lnTo>
                  <a:lnTo>
                    <a:pt x="0" y="4154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6745256" y="-1"/>
              <a:ext cx="6410059" cy="1732895"/>
            </a:xfrm>
            <a:custGeom>
              <a:rect b="b" l="l" r="r" t="t"/>
              <a:pathLst>
                <a:path extrusionOk="0" h="5079972" w="6410059">
                  <a:moveTo>
                    <a:pt x="0" y="0"/>
                  </a:moveTo>
                  <a:lnTo>
                    <a:pt x="6410059" y="0"/>
                  </a:lnTo>
                  <a:lnTo>
                    <a:pt x="6410059" y="5079972"/>
                  </a:lnTo>
                  <a:lnTo>
                    <a:pt x="0" y="50799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-19311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4"/>
            <p:cNvSpPr txBox="1"/>
            <p:nvPr/>
          </p:nvSpPr>
          <p:spPr>
            <a:xfrm>
              <a:off x="6183525" y="2767175"/>
              <a:ext cx="4568100" cy="355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organizujeme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lekce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pro </a:t>
              </a:r>
              <a:endParaRPr b="0" i="0" sz="2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marR="0" rtl="0" algn="l">
                <a:lnSpc>
                  <a:spcPct val="15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děti s certifikovanými lektory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pořádáme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workshopy 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 semináře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šíříme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osvětu 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o práci s mozkem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8101338" y="350897"/>
              <a:ext cx="4327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1" i="0" lang="en-US" sz="38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O čem je kampaň</a:t>
              </a:r>
              <a:endParaRPr b="1" i="0" sz="38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0" name="Google Shape;120;p14"/>
            <p:cNvSpPr txBox="1"/>
            <p:nvPr/>
          </p:nvSpPr>
          <p:spPr>
            <a:xfrm>
              <a:off x="11219238" y="2990919"/>
              <a:ext cx="3466200" cy="27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V dětech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nevidíme beznadějné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diagnózy, ale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potenciál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, jež lze rozvíjet.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 txBox="1"/>
            <p:nvPr/>
          </p:nvSpPr>
          <p:spPr>
            <a:xfrm>
              <a:off x="15411060" y="2446558"/>
              <a:ext cx="2401500" cy="216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Působíme na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1" i="0" lang="en-US" sz="27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4 místech</a:t>
              </a:r>
              <a:r>
                <a:rPr b="0" i="0" lang="en-US" sz="27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v </a:t>
              </a:r>
              <a:r>
                <a:rPr b="1" i="0" lang="en-US" sz="27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Čechách </a:t>
              </a:r>
              <a:r>
                <a:rPr b="0" i="0" lang="en-US" sz="27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a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na </a:t>
              </a:r>
              <a:r>
                <a:rPr b="1" i="0" lang="en-US" sz="27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Slovensku</a:t>
              </a:r>
              <a:r>
                <a:rPr b="0" i="0" lang="en-US" sz="27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4889680" y="7162109"/>
              <a:ext cx="12465600" cy="172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60"/>
                <a:buFont typeface="Arial"/>
                <a:buNone/>
              </a:pPr>
              <a:r>
                <a:rPr b="1" i="0" lang="en-US" sz="4660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SPOLEČNÝMI SILAMI  NASTARTOV</a:t>
              </a:r>
              <a:r>
                <a:rPr b="1" i="0" lang="en-US" sz="4660" u="none" cap="none" strike="noStrike">
                  <a:solidFill>
                    <a:srgbClr val="EFEFEF"/>
                  </a:solidFill>
                  <a:latin typeface="Fira Sans"/>
                  <a:ea typeface="Fira Sans"/>
                  <a:cs typeface="Fira Sans"/>
                  <a:sym typeface="Fira Sans"/>
                </a:rPr>
                <a:t>AT MOZKY </a:t>
              </a:r>
              <a:r>
                <a:rPr b="1" i="0" lang="en-US" sz="4660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VŠECH DĚTÍ, KTERÉ TO POTŘEBUJÍ!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1645329" y="7162186"/>
              <a:ext cx="3244500" cy="172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60"/>
                <a:buFont typeface="Arial"/>
                <a:buNone/>
              </a:pPr>
              <a:r>
                <a:rPr b="0" i="0" lang="en-US" sz="466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ZÁMĚR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60"/>
                <a:buFont typeface="Arial"/>
                <a:buNone/>
              </a:pPr>
              <a:r>
                <a:rPr b="0" i="0" lang="en-US" sz="466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KAMPANĚ: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16942060" y="9281870"/>
              <a:ext cx="870453" cy="728015"/>
            </a:xfrm>
            <a:custGeom>
              <a:rect b="b" l="l" r="r" t="t"/>
              <a:pathLst>
                <a:path extrusionOk="0" h="728015" w="870453">
                  <a:moveTo>
                    <a:pt x="0" y="0"/>
                  </a:moveTo>
                  <a:lnTo>
                    <a:pt x="870453" y="0"/>
                  </a:lnTo>
                  <a:lnTo>
                    <a:pt x="870453" y="728015"/>
                  </a:lnTo>
                  <a:lnTo>
                    <a:pt x="0" y="7280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4"/>
            <p:cNvSpPr txBox="1"/>
            <p:nvPr/>
          </p:nvSpPr>
          <p:spPr>
            <a:xfrm rot="85192">
              <a:off x="17180970" y="9394432"/>
              <a:ext cx="351108" cy="41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1" i="0" lang="en-US" sz="27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5"/>
          <p:cNvGrpSpPr/>
          <p:nvPr/>
        </p:nvGrpSpPr>
        <p:grpSpPr>
          <a:xfrm>
            <a:off x="410098" y="-1"/>
            <a:ext cx="18119158" cy="11621881"/>
            <a:chOff x="410098" y="-1"/>
            <a:chExt cx="18119158" cy="11621881"/>
          </a:xfrm>
        </p:grpSpPr>
        <p:sp>
          <p:nvSpPr>
            <p:cNvPr id="131" name="Google Shape;131;p15"/>
            <p:cNvSpPr/>
            <p:nvPr/>
          </p:nvSpPr>
          <p:spPr>
            <a:xfrm rot="-1837740">
              <a:off x="7622077" y="3133507"/>
              <a:ext cx="8212740" cy="5440940"/>
            </a:xfrm>
            <a:custGeom>
              <a:rect b="b" l="l" r="r" t="t"/>
              <a:pathLst>
                <a:path extrusionOk="0" h="5440940" w="8212740">
                  <a:moveTo>
                    <a:pt x="0" y="0"/>
                  </a:moveTo>
                  <a:lnTo>
                    <a:pt x="8212740" y="0"/>
                  </a:lnTo>
                  <a:lnTo>
                    <a:pt x="8212740" y="5440940"/>
                  </a:lnTo>
                  <a:lnTo>
                    <a:pt x="0" y="54409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 rot="-10720178">
              <a:off x="9536537" y="989638"/>
              <a:ext cx="8884664" cy="9411321"/>
            </a:xfrm>
            <a:custGeom>
              <a:rect b="b" l="l" r="r" t="t"/>
              <a:pathLst>
                <a:path extrusionOk="0" h="9683464" w="14616549">
                  <a:moveTo>
                    <a:pt x="0" y="0"/>
                  </a:moveTo>
                  <a:lnTo>
                    <a:pt x="14616548" y="0"/>
                  </a:lnTo>
                  <a:lnTo>
                    <a:pt x="14616548" y="9683464"/>
                  </a:lnTo>
                  <a:lnTo>
                    <a:pt x="0" y="96834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64503" r="0" t="-288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 rot="-2217855">
              <a:off x="6161795" y="1442238"/>
              <a:ext cx="5913555" cy="4686492"/>
            </a:xfrm>
            <a:custGeom>
              <a:rect b="b" l="l" r="r" t="t"/>
              <a:pathLst>
                <a:path extrusionOk="0" h="4686492" w="5913555">
                  <a:moveTo>
                    <a:pt x="0" y="0"/>
                  </a:moveTo>
                  <a:lnTo>
                    <a:pt x="5913555" y="0"/>
                  </a:lnTo>
                  <a:lnTo>
                    <a:pt x="5913555" y="4686493"/>
                  </a:lnTo>
                  <a:lnTo>
                    <a:pt x="0" y="46864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 rot="7534768">
              <a:off x="7515215" y="4913059"/>
              <a:ext cx="5475711" cy="5666972"/>
            </a:xfrm>
            <a:custGeom>
              <a:rect b="b" l="l" r="r" t="t"/>
              <a:pathLst>
                <a:path extrusionOk="0" h="5666972" w="5475711">
                  <a:moveTo>
                    <a:pt x="0" y="0"/>
                  </a:moveTo>
                  <a:lnTo>
                    <a:pt x="5475711" y="0"/>
                  </a:lnTo>
                  <a:lnTo>
                    <a:pt x="5475711" y="5666972"/>
                  </a:lnTo>
                  <a:lnTo>
                    <a:pt x="0" y="56669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5938970" y="-1"/>
              <a:ext cx="6410059" cy="1790243"/>
            </a:xfrm>
            <a:custGeom>
              <a:rect b="b" l="l" r="r" t="t"/>
              <a:pathLst>
                <a:path extrusionOk="0" h="5079972" w="6410059">
                  <a:moveTo>
                    <a:pt x="0" y="0"/>
                  </a:moveTo>
                  <a:lnTo>
                    <a:pt x="6410060" y="0"/>
                  </a:lnTo>
                  <a:lnTo>
                    <a:pt x="6410060" y="5079972"/>
                  </a:lnTo>
                  <a:lnTo>
                    <a:pt x="0" y="50799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-183712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696354" y="324505"/>
              <a:ext cx="2332788" cy="941863"/>
            </a:xfrm>
            <a:custGeom>
              <a:rect b="b" l="l" r="r" t="t"/>
              <a:pathLst>
                <a:path extrusionOk="0" h="941863" w="2332788">
                  <a:moveTo>
                    <a:pt x="0" y="0"/>
                  </a:moveTo>
                  <a:lnTo>
                    <a:pt x="2332788" y="0"/>
                  </a:lnTo>
                  <a:lnTo>
                    <a:pt x="2332788" y="941863"/>
                  </a:lnTo>
                  <a:lnTo>
                    <a:pt x="0" y="9418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16942060" y="9281870"/>
              <a:ext cx="870453" cy="728015"/>
            </a:xfrm>
            <a:custGeom>
              <a:rect b="b" l="l" r="r" t="t"/>
              <a:pathLst>
                <a:path extrusionOk="0" h="728015" w="870453">
                  <a:moveTo>
                    <a:pt x="0" y="0"/>
                  </a:moveTo>
                  <a:lnTo>
                    <a:pt x="870453" y="0"/>
                  </a:lnTo>
                  <a:lnTo>
                    <a:pt x="870453" y="728015"/>
                  </a:lnTo>
                  <a:lnTo>
                    <a:pt x="0" y="7280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8699573" y="6962149"/>
              <a:ext cx="4510500" cy="10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naše síly, trpělivost a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výdrž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8117140" y="7079633"/>
              <a:ext cx="496708" cy="415429"/>
            </a:xfrm>
            <a:custGeom>
              <a:rect b="b" l="l" r="r" t="t"/>
              <a:pathLst>
                <a:path extrusionOk="0" h="415429" w="496708">
                  <a:moveTo>
                    <a:pt x="0" y="0"/>
                  </a:moveTo>
                  <a:lnTo>
                    <a:pt x="496708" y="0"/>
                  </a:lnTo>
                  <a:lnTo>
                    <a:pt x="496708" y="415429"/>
                  </a:lnTo>
                  <a:lnTo>
                    <a:pt x="0" y="4154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13500649" y="4197783"/>
              <a:ext cx="496708" cy="415429"/>
            </a:xfrm>
            <a:custGeom>
              <a:rect b="b" l="l" r="r" t="t"/>
              <a:pathLst>
                <a:path extrusionOk="0" h="415429" w="496708">
                  <a:moveTo>
                    <a:pt x="0" y="0"/>
                  </a:moveTo>
                  <a:lnTo>
                    <a:pt x="496708" y="0"/>
                  </a:lnTo>
                  <a:lnTo>
                    <a:pt x="496708" y="415429"/>
                  </a:lnTo>
                  <a:lnTo>
                    <a:pt x="0" y="4154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13119649" y="5089966"/>
              <a:ext cx="496708" cy="415429"/>
            </a:xfrm>
            <a:custGeom>
              <a:rect b="b" l="l" r="r" t="t"/>
              <a:pathLst>
                <a:path extrusionOk="0" h="415429" w="496708">
                  <a:moveTo>
                    <a:pt x="0" y="0"/>
                  </a:moveTo>
                  <a:lnTo>
                    <a:pt x="496708" y="0"/>
                  </a:lnTo>
                  <a:lnTo>
                    <a:pt x="496708" y="415429"/>
                  </a:lnTo>
                  <a:lnTo>
                    <a:pt x="0" y="4154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8117140" y="8188187"/>
              <a:ext cx="496708" cy="415429"/>
            </a:xfrm>
            <a:custGeom>
              <a:rect b="b" l="l" r="r" t="t"/>
              <a:pathLst>
                <a:path extrusionOk="0" h="415429" w="496708">
                  <a:moveTo>
                    <a:pt x="0" y="0"/>
                  </a:moveTo>
                  <a:lnTo>
                    <a:pt x="496708" y="0"/>
                  </a:lnTo>
                  <a:lnTo>
                    <a:pt x="496708" y="415429"/>
                  </a:lnTo>
                  <a:lnTo>
                    <a:pt x="0" y="4154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12823428" y="6327909"/>
              <a:ext cx="496708" cy="415429"/>
            </a:xfrm>
            <a:custGeom>
              <a:rect b="b" l="l" r="r" t="t"/>
              <a:pathLst>
                <a:path extrusionOk="0" h="415429" w="496708">
                  <a:moveTo>
                    <a:pt x="0" y="0"/>
                  </a:moveTo>
                  <a:lnTo>
                    <a:pt x="496708" y="0"/>
                  </a:lnTo>
                  <a:lnTo>
                    <a:pt x="496708" y="415429"/>
                  </a:lnTo>
                  <a:lnTo>
                    <a:pt x="0" y="4154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12823428" y="7607568"/>
              <a:ext cx="496708" cy="415429"/>
            </a:xfrm>
            <a:custGeom>
              <a:rect b="b" l="l" r="r" t="t"/>
              <a:pathLst>
                <a:path extrusionOk="0" h="415429" w="496708">
                  <a:moveTo>
                    <a:pt x="0" y="0"/>
                  </a:moveTo>
                  <a:lnTo>
                    <a:pt x="496708" y="0"/>
                  </a:lnTo>
                  <a:lnTo>
                    <a:pt x="496708" y="415429"/>
                  </a:lnTo>
                  <a:lnTo>
                    <a:pt x="0" y="4154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" name="Google Shape;145;p15"/>
            <p:cNvGrpSpPr/>
            <p:nvPr/>
          </p:nvGrpSpPr>
          <p:grpSpPr>
            <a:xfrm>
              <a:off x="410098" y="1724720"/>
              <a:ext cx="8092500" cy="8032453"/>
              <a:chOff x="410098" y="1724720"/>
              <a:chExt cx="8092500" cy="8032453"/>
            </a:xfrm>
          </p:grpSpPr>
          <p:sp>
            <p:nvSpPr>
              <p:cNvPr id="146" name="Google Shape;146;p15"/>
              <p:cNvSpPr/>
              <p:nvPr/>
            </p:nvSpPr>
            <p:spPr>
              <a:xfrm>
                <a:off x="3189079" y="1742618"/>
                <a:ext cx="2144500" cy="7599586"/>
              </a:xfrm>
              <a:custGeom>
                <a:rect b="b" l="l" r="r" t="t"/>
                <a:pathLst>
                  <a:path extrusionOk="0" h="10132781" w="2859333">
                    <a:moveTo>
                      <a:pt x="0" y="0"/>
                    </a:moveTo>
                    <a:lnTo>
                      <a:pt x="2859333" y="0"/>
                    </a:lnTo>
                    <a:lnTo>
                      <a:pt x="2859333" y="10132781"/>
                    </a:lnTo>
                    <a:lnTo>
                      <a:pt x="0" y="10132781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10">
                  <a:alphaModFix/>
                </a:blip>
                <a:stretch>
                  <a:fillRect b="0" l="-273" r="-273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>
                <a:off x="4575527" y="1931404"/>
                <a:ext cx="289392" cy="289392"/>
              </a:xfrm>
              <a:custGeom>
                <a:rect b="b" l="l" r="r" t="t"/>
                <a:pathLst>
                  <a:path extrusionOk="0" h="385856" w="385856">
                    <a:moveTo>
                      <a:pt x="0" y="0"/>
                    </a:moveTo>
                    <a:lnTo>
                      <a:pt x="385856" y="0"/>
                    </a:lnTo>
                    <a:lnTo>
                      <a:pt x="385856" y="385856"/>
                    </a:lnTo>
                    <a:lnTo>
                      <a:pt x="0" y="38585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11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3543062" y="1935390"/>
                <a:ext cx="281419" cy="281419"/>
              </a:xfrm>
              <a:custGeom>
                <a:rect b="b" l="l" r="r" t="t"/>
                <a:pathLst>
                  <a:path extrusionOk="0" h="375226" w="375226">
                    <a:moveTo>
                      <a:pt x="0" y="0"/>
                    </a:moveTo>
                    <a:lnTo>
                      <a:pt x="375226" y="0"/>
                    </a:lnTo>
                    <a:lnTo>
                      <a:pt x="375226" y="375226"/>
                    </a:lnTo>
                    <a:lnTo>
                      <a:pt x="0" y="37522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12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3800091" y="1935318"/>
                <a:ext cx="281565" cy="281565"/>
              </a:xfrm>
              <a:custGeom>
                <a:rect b="b" l="l" r="r" t="t"/>
                <a:pathLst>
                  <a:path extrusionOk="0" h="375420" w="375420">
                    <a:moveTo>
                      <a:pt x="0" y="0"/>
                    </a:moveTo>
                    <a:lnTo>
                      <a:pt x="375420" y="0"/>
                    </a:lnTo>
                    <a:lnTo>
                      <a:pt x="375420" y="375420"/>
                    </a:lnTo>
                    <a:lnTo>
                      <a:pt x="0" y="37542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1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4318185" y="1937904"/>
                <a:ext cx="276391" cy="276391"/>
              </a:xfrm>
              <a:custGeom>
                <a:rect b="b" l="l" r="r" t="t"/>
                <a:pathLst>
                  <a:path extrusionOk="0" h="368522" w="368522">
                    <a:moveTo>
                      <a:pt x="0" y="0"/>
                    </a:moveTo>
                    <a:lnTo>
                      <a:pt x="368522" y="0"/>
                    </a:lnTo>
                    <a:lnTo>
                      <a:pt x="368522" y="368522"/>
                    </a:lnTo>
                    <a:lnTo>
                      <a:pt x="0" y="368522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14">
                  <a:alphaModFix/>
                </a:blip>
                <a:stretch>
                  <a:fillRect b="-1717" l="0" r="-3442" t="-1719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5"/>
              <p:cNvSpPr txBox="1"/>
              <p:nvPr/>
            </p:nvSpPr>
            <p:spPr>
              <a:xfrm rot="1114298">
                <a:off x="4867164" y="7638206"/>
                <a:ext cx="1829256" cy="43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40014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99"/>
                  <a:buFont typeface="Arial"/>
                  <a:buNone/>
                </a:pPr>
                <a:r>
                  <a:rPr b="1" i="0" lang="en-US" sz="2799" u="none" cap="none" strike="noStrike">
                    <a:solidFill>
                      <a:srgbClr val="20DA9B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CHAOS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 txBox="1"/>
              <p:nvPr/>
            </p:nvSpPr>
            <p:spPr>
              <a:xfrm rot="-1474543">
                <a:off x="1837259" y="7581311"/>
                <a:ext cx="1306338" cy="4307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40014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99"/>
                  <a:buFont typeface="Arial"/>
                  <a:buNone/>
                </a:pPr>
                <a:r>
                  <a:rPr b="1" i="0" lang="en-US" sz="2799" u="none" cap="none" strike="noStrike">
                    <a:solidFill>
                      <a:srgbClr val="D58D94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CHAOS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5"/>
              <p:cNvSpPr txBox="1"/>
              <p:nvPr/>
            </p:nvSpPr>
            <p:spPr>
              <a:xfrm rot="-1159726">
                <a:off x="5053986" y="8462853"/>
                <a:ext cx="1319684" cy="4307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40014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99"/>
                  <a:buFont typeface="Arial"/>
                  <a:buNone/>
                </a:pPr>
                <a:r>
                  <a:rPr b="1" i="0" lang="en-US" sz="2799" u="none" cap="none" strike="noStrike">
                    <a:solidFill>
                      <a:srgbClr val="F5CE1A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CHAOS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5"/>
              <p:cNvSpPr txBox="1"/>
              <p:nvPr/>
            </p:nvSpPr>
            <p:spPr>
              <a:xfrm rot="1615935">
                <a:off x="1990925" y="6700476"/>
                <a:ext cx="1381650" cy="430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40014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99"/>
                  <a:buFont typeface="Arial"/>
                  <a:buNone/>
                </a:pPr>
                <a:r>
                  <a:rPr b="1" i="0" lang="en-US" sz="2799" u="none" cap="none" strike="noStrike">
                    <a:solidFill>
                      <a:srgbClr val="20DA9B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CHAOS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5"/>
              <p:cNvSpPr txBox="1"/>
              <p:nvPr/>
            </p:nvSpPr>
            <p:spPr>
              <a:xfrm rot="-889678">
                <a:off x="4935052" y="6729201"/>
                <a:ext cx="1648187" cy="430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40014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99"/>
                  <a:buFont typeface="Arial"/>
                  <a:buNone/>
                </a:pPr>
                <a:r>
                  <a:rPr b="1" i="0" lang="en-US" sz="2799" u="none" cap="none" strike="noStrike">
                    <a:solidFill>
                      <a:srgbClr val="C5008E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CHAOS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5"/>
              <p:cNvSpPr txBox="1"/>
              <p:nvPr/>
            </p:nvSpPr>
            <p:spPr>
              <a:xfrm rot="1541312">
                <a:off x="2017774" y="8359661"/>
                <a:ext cx="1526027" cy="4307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40014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99"/>
                  <a:buFont typeface="Arial"/>
                  <a:buNone/>
                </a:pPr>
                <a:r>
                  <a:rPr b="1" i="0" lang="en-US" sz="2799" u="none" cap="none" strike="noStrike">
                    <a:solidFill>
                      <a:srgbClr val="C5008E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CHAOS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5"/>
              <p:cNvSpPr txBox="1"/>
              <p:nvPr/>
            </p:nvSpPr>
            <p:spPr>
              <a:xfrm>
                <a:off x="1117809" y="5412510"/>
                <a:ext cx="22896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r>
                  <a:rPr b="1" i="0" lang="en-US" sz="2500" u="none" cap="none" strike="noStrike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VYJASNÍVÁ SE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5"/>
              <p:cNvSpPr txBox="1"/>
              <p:nvPr/>
            </p:nvSpPr>
            <p:spPr>
              <a:xfrm>
                <a:off x="469447" y="3698913"/>
                <a:ext cx="2978100" cy="92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r>
                  <a:rPr b="1" i="0" lang="en-US" sz="2500" u="none" cap="none" strike="noStrike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MYSLÍME SI, ŽE KONEČNĚ VÍME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5"/>
              <p:cNvSpPr txBox="1"/>
              <p:nvPr/>
            </p:nvSpPr>
            <p:spPr>
              <a:xfrm>
                <a:off x="410098" y="9311073"/>
                <a:ext cx="8092500" cy="44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4001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99"/>
                  <a:buFont typeface="Arial"/>
                  <a:buNone/>
                </a:pPr>
                <a:r>
                  <a:rPr b="1" i="0" lang="en-US" sz="2899" u="none" cap="none" strike="noStrike">
                    <a:solidFill>
                      <a:srgbClr val="C5008E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START NA NULE - co to vůbec je fundraising?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5"/>
              <p:cNvSpPr txBox="1"/>
              <p:nvPr/>
            </p:nvSpPr>
            <p:spPr>
              <a:xfrm>
                <a:off x="1595106" y="1724720"/>
                <a:ext cx="1852500" cy="44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4001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99"/>
                  <a:buFont typeface="Arial"/>
                  <a:buNone/>
                </a:pPr>
                <a:r>
                  <a:rPr b="1" i="0" lang="en-US" sz="2899" u="none" cap="none" strike="noStrike">
                    <a:solidFill>
                      <a:srgbClr val="C4088F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KAMPAŇ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5"/>
              <p:cNvSpPr txBox="1"/>
              <p:nvPr/>
            </p:nvSpPr>
            <p:spPr>
              <a:xfrm>
                <a:off x="469447" y="2553154"/>
                <a:ext cx="29781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500"/>
                  <a:buFont typeface="Arial"/>
                  <a:buNone/>
                </a:pPr>
                <a:r>
                  <a:rPr b="1" i="0" lang="en-US" sz="2500" u="none" cap="none" strike="noStrike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VÍME A CÍLÍME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2" name="Google Shape;162;p15"/>
            <p:cNvSpPr txBox="1"/>
            <p:nvPr/>
          </p:nvSpPr>
          <p:spPr>
            <a:xfrm>
              <a:off x="7366360" y="248305"/>
              <a:ext cx="37875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b="1" i="0" lang="en-US" sz="37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Co jsme testovaly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7506860" y="3084722"/>
              <a:ext cx="31299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1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OTESTOVALY JSME: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5"/>
            <p:cNvSpPr txBox="1"/>
            <p:nvPr/>
          </p:nvSpPr>
          <p:spPr>
            <a:xfrm>
              <a:off x="7506860" y="3737860"/>
              <a:ext cx="3506700" cy="10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produktové karty a nový web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5"/>
            <p:cNvSpPr txBox="1"/>
            <p:nvPr/>
          </p:nvSpPr>
          <p:spPr>
            <a:xfrm>
              <a:off x="14307829" y="3255289"/>
              <a:ext cx="34425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1" i="0" lang="en-US" sz="2785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CO NÁS POSUNULO: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5"/>
            <p:cNvSpPr txBox="1"/>
            <p:nvPr/>
          </p:nvSpPr>
          <p:spPr>
            <a:xfrm>
              <a:off x="14179117" y="4089392"/>
              <a:ext cx="35382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mentoring s Lenkou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5"/>
            <p:cNvSpPr txBox="1"/>
            <p:nvPr/>
          </p:nvSpPr>
          <p:spPr>
            <a:xfrm>
              <a:off x="8422644" y="6147128"/>
              <a:ext cx="31299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1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VYZKOUŠELY JSME: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5"/>
            <p:cNvSpPr txBox="1"/>
            <p:nvPr/>
          </p:nvSpPr>
          <p:spPr>
            <a:xfrm rot="85192">
              <a:off x="17180970" y="9394432"/>
              <a:ext cx="351108" cy="41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1" i="0" lang="en-US" sz="27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5"/>
            <p:cNvSpPr txBox="1"/>
            <p:nvPr/>
          </p:nvSpPr>
          <p:spPr>
            <a:xfrm>
              <a:off x="13425153" y="6240046"/>
              <a:ext cx="4680000" cy="10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zpětná vazba z okolí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i těch nezainteresovaných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5"/>
            <p:cNvSpPr txBox="1"/>
            <p:nvPr/>
          </p:nvSpPr>
          <p:spPr>
            <a:xfrm>
              <a:off x="13798117" y="4920187"/>
              <a:ext cx="3700200" cy="10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porovnání a příklady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z jiných organizací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5"/>
            <p:cNvSpPr txBox="1"/>
            <p:nvPr/>
          </p:nvSpPr>
          <p:spPr>
            <a:xfrm>
              <a:off x="13425153" y="7559943"/>
              <a:ext cx="3952200" cy="10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debaty mezi sebou a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s kolegy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5"/>
            <p:cNvSpPr txBox="1"/>
            <p:nvPr/>
          </p:nvSpPr>
          <p:spPr>
            <a:xfrm>
              <a:off x="8708686" y="8142747"/>
              <a:ext cx="4510500" cy="10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profesionalitu týmu a schopnost spolupráce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6"/>
          <p:cNvGrpSpPr/>
          <p:nvPr/>
        </p:nvGrpSpPr>
        <p:grpSpPr>
          <a:xfrm>
            <a:off x="-2202727" y="-1147051"/>
            <a:ext cx="21583831" cy="15911390"/>
            <a:chOff x="-2202727" y="-1147051"/>
            <a:chExt cx="21583831" cy="15911390"/>
          </a:xfrm>
        </p:grpSpPr>
        <p:sp>
          <p:nvSpPr>
            <p:cNvPr id="178" name="Google Shape;178;p16"/>
            <p:cNvSpPr/>
            <p:nvPr/>
          </p:nvSpPr>
          <p:spPr>
            <a:xfrm rot="-994539">
              <a:off x="12659281" y="396948"/>
              <a:ext cx="5974872" cy="5974872"/>
            </a:xfrm>
            <a:custGeom>
              <a:rect b="b" l="l" r="r" t="t"/>
              <a:pathLst>
                <a:path extrusionOk="0" h="5980762" w="5980762">
                  <a:moveTo>
                    <a:pt x="0" y="0"/>
                  </a:moveTo>
                  <a:lnTo>
                    <a:pt x="5980762" y="0"/>
                  </a:lnTo>
                  <a:lnTo>
                    <a:pt x="5980762" y="5980762"/>
                  </a:lnTo>
                  <a:lnTo>
                    <a:pt x="0" y="59807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11558689" y="3529798"/>
              <a:ext cx="6253879" cy="6472320"/>
            </a:xfrm>
            <a:custGeom>
              <a:rect b="b" l="l" r="r" t="t"/>
              <a:pathLst>
                <a:path extrusionOk="0" h="6472320" w="6253879">
                  <a:moveTo>
                    <a:pt x="0" y="0"/>
                  </a:moveTo>
                  <a:lnTo>
                    <a:pt x="6253879" y="0"/>
                  </a:lnTo>
                  <a:lnTo>
                    <a:pt x="6253879" y="6472320"/>
                  </a:lnTo>
                  <a:lnTo>
                    <a:pt x="0" y="6472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 flipH="1" rot="-2602846">
              <a:off x="11914293" y="3903672"/>
              <a:ext cx="4897998" cy="3244924"/>
            </a:xfrm>
            <a:custGeom>
              <a:rect b="b" l="l" r="r" t="t"/>
              <a:pathLst>
                <a:path extrusionOk="0" h="3241825" w="4893321">
                  <a:moveTo>
                    <a:pt x="4893322" y="0"/>
                  </a:moveTo>
                  <a:lnTo>
                    <a:pt x="0" y="0"/>
                  </a:lnTo>
                  <a:lnTo>
                    <a:pt x="0" y="3241825"/>
                  </a:lnTo>
                  <a:lnTo>
                    <a:pt x="4893322" y="3241825"/>
                  </a:lnTo>
                  <a:lnTo>
                    <a:pt x="4893322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6745250" y="-26374"/>
              <a:ext cx="6410059" cy="1384292"/>
            </a:xfrm>
            <a:custGeom>
              <a:rect b="b" l="l" r="r" t="t"/>
              <a:pathLst>
                <a:path extrusionOk="0" h="5079972" w="6410059">
                  <a:moveTo>
                    <a:pt x="0" y="0"/>
                  </a:moveTo>
                  <a:lnTo>
                    <a:pt x="6410059" y="0"/>
                  </a:lnTo>
                  <a:lnTo>
                    <a:pt x="6410059" y="5079972"/>
                  </a:lnTo>
                  <a:lnTo>
                    <a:pt x="0" y="50799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-19311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6"/>
            <p:cNvSpPr txBox="1"/>
            <p:nvPr/>
          </p:nvSpPr>
          <p:spPr>
            <a:xfrm>
              <a:off x="9165123" y="248305"/>
              <a:ext cx="1973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1" i="0" lang="en-US" sz="38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Výsledky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16942060" y="9281870"/>
              <a:ext cx="870453" cy="728015"/>
            </a:xfrm>
            <a:custGeom>
              <a:rect b="b" l="l" r="r" t="t"/>
              <a:pathLst>
                <a:path extrusionOk="0" h="728015" w="870453">
                  <a:moveTo>
                    <a:pt x="0" y="0"/>
                  </a:moveTo>
                  <a:lnTo>
                    <a:pt x="870453" y="0"/>
                  </a:lnTo>
                  <a:lnTo>
                    <a:pt x="870453" y="728015"/>
                  </a:lnTo>
                  <a:lnTo>
                    <a:pt x="0" y="7280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6"/>
            <p:cNvSpPr txBox="1"/>
            <p:nvPr/>
          </p:nvSpPr>
          <p:spPr>
            <a:xfrm rot="85192">
              <a:off x="17180970" y="9394432"/>
              <a:ext cx="351108" cy="41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1" i="0" lang="en-US" sz="27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5" name="Google Shape;185;p16"/>
            <p:cNvGrpSpPr/>
            <p:nvPr/>
          </p:nvGrpSpPr>
          <p:grpSpPr>
            <a:xfrm>
              <a:off x="1273950" y="2050250"/>
              <a:ext cx="15148500" cy="8239334"/>
              <a:chOff x="1273950" y="2050250"/>
              <a:chExt cx="15148500" cy="8239334"/>
            </a:xfrm>
          </p:grpSpPr>
          <p:sp>
            <p:nvSpPr>
              <p:cNvPr id="186" name="Google Shape;186;p16"/>
              <p:cNvSpPr/>
              <p:nvPr/>
            </p:nvSpPr>
            <p:spPr>
              <a:xfrm>
                <a:off x="1273950" y="2050250"/>
                <a:ext cx="15148500" cy="8239334"/>
              </a:xfrm>
              <a:custGeom>
                <a:rect b="b" l="l" r="r" t="t"/>
                <a:pathLst>
                  <a:path extrusionOk="0" h="8259984" w="12467901">
                    <a:moveTo>
                      <a:pt x="0" y="0"/>
                    </a:moveTo>
                    <a:lnTo>
                      <a:pt x="12467901" y="0"/>
                    </a:lnTo>
                    <a:lnTo>
                      <a:pt x="12467901" y="8259984"/>
                    </a:lnTo>
                    <a:lnTo>
                      <a:pt x="0" y="82599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5">
                  <a:alphaModFix/>
                </a:blip>
                <a:stretch>
                  <a:fillRect b="-8062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7" name="Google Shape;187;p16"/>
              <p:cNvGrpSpPr/>
              <p:nvPr/>
            </p:nvGrpSpPr>
            <p:grpSpPr>
              <a:xfrm>
                <a:off x="7354856" y="6321437"/>
                <a:ext cx="5556900" cy="2943822"/>
                <a:chOff x="7354856" y="6321437"/>
                <a:chExt cx="5556900" cy="2943822"/>
              </a:xfrm>
            </p:grpSpPr>
            <p:sp>
              <p:nvSpPr>
                <p:cNvPr id="188" name="Google Shape;188;p16"/>
                <p:cNvSpPr txBox="1"/>
                <p:nvPr/>
              </p:nvSpPr>
              <p:spPr>
                <a:xfrm>
                  <a:off x="7354856" y="6321437"/>
                  <a:ext cx="4206000" cy="41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39962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700"/>
                    <a:buFont typeface="Arial"/>
                    <a:buNone/>
                  </a:pPr>
                  <a:r>
                    <a:rPr b="1" i="0" lang="en-US" sz="2700" u="none" cap="none" strike="noStrike">
                      <a:solidFill>
                        <a:schemeClr val="lt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NAŠE VELKÉ DÍKY PATŘÍ:</a:t>
                  </a:r>
                  <a:endParaRPr b="0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6"/>
                <p:cNvSpPr txBox="1"/>
                <p:nvPr/>
              </p:nvSpPr>
              <p:spPr>
                <a:xfrm>
                  <a:off x="7354856" y="8268059"/>
                  <a:ext cx="4699500" cy="99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39962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700"/>
                    <a:buFont typeface="Arial"/>
                    <a:buNone/>
                  </a:pPr>
                  <a:r>
                    <a:rPr b="0" i="0" lang="en-US" sz="2700" u="none" cap="none" strike="noStrike">
                      <a:solidFill>
                        <a:srgbClr val="F8F4F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jasnému a laskavému vedení mentorky Lenky Stárkové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6"/>
                <p:cNvSpPr txBox="1"/>
                <p:nvPr/>
              </p:nvSpPr>
              <p:spPr>
                <a:xfrm>
                  <a:off x="7354856" y="7007759"/>
                  <a:ext cx="5556900" cy="99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just">
                    <a:lnSpc>
                      <a:spcPct val="139962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700"/>
                    <a:buFont typeface="Arial"/>
                    <a:buNone/>
                  </a:pPr>
                  <a:r>
                    <a:rPr b="0" i="0" lang="en-US" sz="2700" u="none" cap="none" strike="noStrike">
                      <a:solidFill>
                        <a:srgbClr val="F8F4F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organizátorům FRINu 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just">
                    <a:lnSpc>
                      <a:spcPct val="139962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700"/>
                    <a:buFont typeface="Arial"/>
                    <a:buNone/>
                  </a:pPr>
                  <a:r>
                    <a:rPr b="0" i="0" lang="en-US" sz="2700" u="none" cap="none" strike="noStrike">
                      <a:solidFill>
                        <a:srgbClr val="F8F4F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Janovi Kroupovi a Marii Bednářové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1" name="Google Shape;191;p16"/>
            <p:cNvSpPr/>
            <p:nvPr/>
          </p:nvSpPr>
          <p:spPr>
            <a:xfrm rot="-8623847">
              <a:off x="8858846" y="1014880"/>
              <a:ext cx="9479986" cy="6628564"/>
            </a:xfrm>
            <a:custGeom>
              <a:rect b="b" l="l" r="r" t="t"/>
              <a:pathLst>
                <a:path extrusionOk="0" h="6270740" w="9465267">
                  <a:moveTo>
                    <a:pt x="0" y="0"/>
                  </a:moveTo>
                  <a:lnTo>
                    <a:pt x="9465267" y="0"/>
                  </a:lnTo>
                  <a:lnTo>
                    <a:pt x="9465267" y="6270740"/>
                  </a:lnTo>
                  <a:lnTo>
                    <a:pt x="0" y="62707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2" name="Google Shape;192;p16"/>
            <p:cNvGrpSpPr/>
            <p:nvPr/>
          </p:nvGrpSpPr>
          <p:grpSpPr>
            <a:xfrm>
              <a:off x="10673095" y="2111283"/>
              <a:ext cx="7215473" cy="3779283"/>
              <a:chOff x="10977895" y="2111283"/>
              <a:chExt cx="7215473" cy="3779283"/>
            </a:xfrm>
          </p:grpSpPr>
          <p:sp>
            <p:nvSpPr>
              <p:cNvPr id="193" name="Google Shape;193;p16"/>
              <p:cNvSpPr txBox="1"/>
              <p:nvPr/>
            </p:nvSpPr>
            <p:spPr>
              <a:xfrm>
                <a:off x="11600868" y="2111283"/>
                <a:ext cx="53553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rPr b="1" i="0" lang="en-US" sz="2700" u="none" cap="none" strike="noStrike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ZÍSKALY JSME CENNÉ KNOW HOW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10977895" y="2736370"/>
                <a:ext cx="496708" cy="415429"/>
              </a:xfrm>
              <a:custGeom>
                <a:rect b="b" l="l" r="r" t="t"/>
                <a:pathLst>
                  <a:path extrusionOk="0" h="415429" w="496708">
                    <a:moveTo>
                      <a:pt x="0" y="0"/>
                    </a:moveTo>
                    <a:lnTo>
                      <a:pt x="496708" y="0"/>
                    </a:lnTo>
                    <a:lnTo>
                      <a:pt x="496708" y="415428"/>
                    </a:lnTo>
                    <a:lnTo>
                      <a:pt x="0" y="41542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10977895" y="3323901"/>
                <a:ext cx="496708" cy="415429"/>
              </a:xfrm>
              <a:custGeom>
                <a:rect b="b" l="l" r="r" t="t"/>
                <a:pathLst>
                  <a:path extrusionOk="0" h="415429" w="496708">
                    <a:moveTo>
                      <a:pt x="0" y="0"/>
                    </a:moveTo>
                    <a:lnTo>
                      <a:pt x="496708" y="0"/>
                    </a:lnTo>
                    <a:lnTo>
                      <a:pt x="496708" y="415428"/>
                    </a:lnTo>
                    <a:lnTo>
                      <a:pt x="0" y="41542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6"/>
              <p:cNvSpPr/>
              <p:nvPr/>
            </p:nvSpPr>
            <p:spPr>
              <a:xfrm>
                <a:off x="10977895" y="4386336"/>
                <a:ext cx="496708" cy="415429"/>
              </a:xfrm>
              <a:custGeom>
                <a:rect b="b" l="l" r="r" t="t"/>
                <a:pathLst>
                  <a:path extrusionOk="0" h="415429" w="496708">
                    <a:moveTo>
                      <a:pt x="0" y="0"/>
                    </a:moveTo>
                    <a:lnTo>
                      <a:pt x="496708" y="0"/>
                    </a:lnTo>
                    <a:lnTo>
                      <a:pt x="496708" y="415429"/>
                    </a:lnTo>
                    <a:lnTo>
                      <a:pt x="0" y="415429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10977895" y="4967222"/>
                <a:ext cx="496708" cy="415429"/>
              </a:xfrm>
              <a:custGeom>
                <a:rect b="b" l="l" r="r" t="t"/>
                <a:pathLst>
                  <a:path extrusionOk="0" h="415429" w="496708">
                    <a:moveTo>
                      <a:pt x="0" y="0"/>
                    </a:moveTo>
                    <a:lnTo>
                      <a:pt x="496708" y="0"/>
                    </a:lnTo>
                    <a:lnTo>
                      <a:pt x="496708" y="415429"/>
                    </a:lnTo>
                    <a:lnTo>
                      <a:pt x="0" y="415429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6"/>
              <p:cNvSpPr txBox="1"/>
              <p:nvPr/>
            </p:nvSpPr>
            <p:spPr>
              <a:xfrm>
                <a:off x="11600868" y="3280155"/>
                <a:ext cx="4432200" cy="99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rPr b="0" i="0" lang="en-US" sz="2700" u="none" cap="none" strike="noStrike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jak přijmout zpětnou vazbu,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rPr b="0" i="0" lang="en-US" sz="2700" u="none" cap="none" strike="noStrike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aniž by utrpělo ego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6"/>
              <p:cNvSpPr txBox="1"/>
              <p:nvPr/>
            </p:nvSpPr>
            <p:spPr>
              <a:xfrm>
                <a:off x="11600868" y="2702075"/>
                <a:ext cx="53553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rPr b="0" i="0" lang="en-US" sz="2700" u="none" cap="none" strike="noStrike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jak si hýčkat dárce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6"/>
              <p:cNvSpPr txBox="1"/>
              <p:nvPr/>
            </p:nvSpPr>
            <p:spPr>
              <a:xfrm>
                <a:off x="11600868" y="4377624"/>
                <a:ext cx="51126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rPr b="0" i="0" lang="en-US" sz="2700" u="none" cap="none" strike="noStrike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jak změřit to, co jsme vymyslely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6"/>
              <p:cNvSpPr txBox="1"/>
              <p:nvPr/>
            </p:nvSpPr>
            <p:spPr>
              <a:xfrm>
                <a:off x="11600868" y="4893066"/>
                <a:ext cx="6592500" cy="99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rPr b="0" i="0" lang="en-US" sz="2700" u="none" cap="none" strike="noStrike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že nestačí jen chtít, je třeba i trpělivost ...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rPr b="0" i="0" lang="en-US" sz="2700" u="none" cap="none" strike="noStrike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                                                   ... a štěstí      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2" name="Google Shape;202;p16"/>
            <p:cNvSpPr txBox="1"/>
            <p:nvPr/>
          </p:nvSpPr>
          <p:spPr>
            <a:xfrm>
              <a:off x="12317125" y="7730400"/>
              <a:ext cx="4458000" cy="15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6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i všem mentorům, </a:t>
              </a:r>
              <a:endParaRPr b="0" i="0" sz="2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marR="0" rtl="0" algn="ctr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školícím 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3996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kolegům z FRINu</a:t>
              </a:r>
              <a:endParaRPr b="0" i="0" sz="2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grpSp>
          <p:nvGrpSpPr>
            <p:cNvPr id="203" name="Google Shape;203;p16"/>
            <p:cNvGrpSpPr/>
            <p:nvPr/>
          </p:nvGrpSpPr>
          <p:grpSpPr>
            <a:xfrm>
              <a:off x="-2084062" y="-651861"/>
              <a:ext cx="11251648" cy="11395343"/>
              <a:chOff x="-2084062" y="-651861"/>
              <a:chExt cx="11251648" cy="11395343"/>
            </a:xfrm>
          </p:grpSpPr>
          <p:sp>
            <p:nvSpPr>
              <p:cNvPr id="204" name="Google Shape;204;p16"/>
              <p:cNvSpPr/>
              <p:nvPr/>
            </p:nvSpPr>
            <p:spPr>
              <a:xfrm rot="4190747">
                <a:off x="-930502" y="694457"/>
                <a:ext cx="8944527" cy="8702706"/>
              </a:xfrm>
              <a:custGeom>
                <a:rect b="b" l="l" r="r" t="t"/>
                <a:pathLst>
                  <a:path extrusionOk="0" h="9477782" w="8932810">
                    <a:moveTo>
                      <a:pt x="0" y="0"/>
                    </a:moveTo>
                    <a:lnTo>
                      <a:pt x="8932810" y="0"/>
                    </a:lnTo>
                    <a:lnTo>
                      <a:pt x="8932810" y="9477782"/>
                    </a:lnTo>
                    <a:lnTo>
                      <a:pt x="0" y="9477782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9">
                  <a:alphaModFix/>
                </a:blip>
                <a:stretch>
                  <a:fillRect b="-8991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5" name="Google Shape;205;p16"/>
              <p:cNvGrpSpPr/>
              <p:nvPr/>
            </p:nvGrpSpPr>
            <p:grpSpPr>
              <a:xfrm>
                <a:off x="886647" y="2736763"/>
                <a:ext cx="3705300" cy="2167251"/>
                <a:chOff x="886647" y="2736763"/>
                <a:chExt cx="3705300" cy="2167251"/>
              </a:xfrm>
            </p:grpSpPr>
            <p:sp>
              <p:nvSpPr>
                <p:cNvPr id="206" name="Google Shape;206;p16"/>
                <p:cNvSpPr txBox="1"/>
                <p:nvPr/>
              </p:nvSpPr>
              <p:spPr>
                <a:xfrm>
                  <a:off x="886647" y="3325114"/>
                  <a:ext cx="3705300" cy="157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39962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700"/>
                    <a:buFont typeface="Arial"/>
                    <a:buNone/>
                  </a:pPr>
                  <a:r>
                    <a:rPr b="0" i="0" lang="en-US" sz="2700" u="none" cap="none" strike="noStrike">
                      <a:solidFill>
                        <a:srgbClr val="0000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budeme mít hotovou kampaň a vysbíráme 300 000 Kč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16"/>
                <p:cNvSpPr txBox="1"/>
                <p:nvPr/>
              </p:nvSpPr>
              <p:spPr>
                <a:xfrm>
                  <a:off x="886647" y="2736763"/>
                  <a:ext cx="3466200" cy="41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39962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700"/>
                    <a:buFont typeface="Arial"/>
                    <a:buNone/>
                  </a:pPr>
                  <a:r>
                    <a:rPr b="1" i="0" lang="en-US" sz="2700" u="none" cap="none" strike="noStrike">
                      <a:solidFill>
                        <a:srgbClr val="0000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OČEKÁVALY JSME ŽE: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" name="Google Shape;208;p16"/>
            <p:cNvSpPr/>
            <p:nvPr/>
          </p:nvSpPr>
          <p:spPr>
            <a:xfrm>
              <a:off x="696354" y="324505"/>
              <a:ext cx="2332788" cy="941863"/>
            </a:xfrm>
            <a:custGeom>
              <a:rect b="b" l="l" r="r" t="t"/>
              <a:pathLst>
                <a:path extrusionOk="0" h="941863" w="2332788">
                  <a:moveTo>
                    <a:pt x="0" y="0"/>
                  </a:moveTo>
                  <a:lnTo>
                    <a:pt x="2332788" y="0"/>
                  </a:lnTo>
                  <a:lnTo>
                    <a:pt x="2332788" y="941863"/>
                  </a:lnTo>
                  <a:lnTo>
                    <a:pt x="0" y="9418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9" name="Google Shape;209;p16"/>
            <p:cNvGrpSpPr/>
            <p:nvPr/>
          </p:nvGrpSpPr>
          <p:grpSpPr>
            <a:xfrm>
              <a:off x="-2202727" y="2318909"/>
              <a:ext cx="12347645" cy="12445430"/>
              <a:chOff x="-2202727" y="2318909"/>
              <a:chExt cx="12347645" cy="12445430"/>
            </a:xfrm>
          </p:grpSpPr>
          <p:sp>
            <p:nvSpPr>
              <p:cNvPr id="210" name="Google Shape;210;p16"/>
              <p:cNvSpPr/>
              <p:nvPr/>
            </p:nvSpPr>
            <p:spPr>
              <a:xfrm rot="3558156">
                <a:off x="-621908" y="4088565"/>
                <a:ext cx="9186007" cy="8906118"/>
              </a:xfrm>
              <a:custGeom>
                <a:rect b="b" l="l" r="r" t="t"/>
                <a:pathLst>
                  <a:path extrusionOk="0" h="5533325" w="5533325">
                    <a:moveTo>
                      <a:pt x="0" y="0"/>
                    </a:moveTo>
                    <a:lnTo>
                      <a:pt x="5533325" y="0"/>
                    </a:lnTo>
                    <a:lnTo>
                      <a:pt x="5533325" y="5533325"/>
                    </a:lnTo>
                    <a:lnTo>
                      <a:pt x="0" y="5533325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1" name="Google Shape;211;p16"/>
              <p:cNvGrpSpPr/>
              <p:nvPr/>
            </p:nvGrpSpPr>
            <p:grpSpPr>
              <a:xfrm>
                <a:off x="763312" y="6321419"/>
                <a:ext cx="6193992" cy="3203925"/>
                <a:chOff x="763312" y="6321419"/>
                <a:chExt cx="6193992" cy="3203925"/>
              </a:xfrm>
            </p:grpSpPr>
            <p:sp>
              <p:nvSpPr>
                <p:cNvPr id="212" name="Google Shape;212;p16"/>
                <p:cNvSpPr txBox="1"/>
                <p:nvPr/>
              </p:nvSpPr>
              <p:spPr>
                <a:xfrm>
                  <a:off x="763312" y="6321419"/>
                  <a:ext cx="5215200" cy="41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39963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700"/>
                    <a:buFont typeface="Arial"/>
                    <a:buNone/>
                  </a:pPr>
                  <a:r>
                    <a:rPr b="1" i="0" lang="en-US" sz="2700" u="none" cap="none" strike="noStrike">
                      <a:solidFill>
                        <a:srgbClr val="0000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POVEDL SE MALÝ VELKÝ ZÁZRAK: 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16"/>
                <p:cNvSpPr txBox="1"/>
                <p:nvPr/>
              </p:nvSpPr>
              <p:spPr>
                <a:xfrm>
                  <a:off x="763312" y="6900150"/>
                  <a:ext cx="5556900" cy="2160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39963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700"/>
                    <a:buFont typeface="Arial"/>
                    <a:buNone/>
                  </a:pPr>
                  <a:r>
                    <a:rPr b="0" i="0" lang="en-US" sz="2700" u="none" cap="none" strike="noStrike">
                      <a:solidFill>
                        <a:srgbClr val="0000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Rady z FRINu pomohly v letní Donio sbírce na roční výcvik jednoho z prvních českých lektorů v hodnotě 400 000 Kč. 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214;p16"/>
                <p:cNvSpPr txBox="1"/>
                <p:nvPr/>
              </p:nvSpPr>
              <p:spPr>
                <a:xfrm>
                  <a:off x="2186704" y="9096644"/>
                  <a:ext cx="4770600" cy="42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785"/>
                    <a:buFont typeface="Arial"/>
                    <a:buNone/>
                  </a:pPr>
                  <a:r>
                    <a:rPr b="1" i="0" lang="en-US" sz="2785" u="none" cap="none" strike="noStrike">
                      <a:solidFill>
                        <a:srgbClr val="0000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VYBRANÁ ČÁSTKA: 421 661 Kč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5" name="Google Shape;215;p16"/>
            <p:cNvGrpSpPr/>
            <p:nvPr/>
          </p:nvGrpSpPr>
          <p:grpSpPr>
            <a:xfrm>
              <a:off x="3296062" y="-180756"/>
              <a:ext cx="7852039" cy="7161953"/>
              <a:chOff x="3296062" y="-180755"/>
              <a:chExt cx="7852039" cy="7161953"/>
            </a:xfrm>
          </p:grpSpPr>
          <p:sp>
            <p:nvSpPr>
              <p:cNvPr id="216" name="Google Shape;216;p16"/>
              <p:cNvSpPr/>
              <p:nvPr/>
            </p:nvSpPr>
            <p:spPr>
              <a:xfrm rot="-1066058">
                <a:off x="3970507" y="681825"/>
                <a:ext cx="6503149" cy="5436794"/>
              </a:xfrm>
              <a:custGeom>
                <a:rect b="b" l="l" r="r" t="t"/>
                <a:pathLst>
                  <a:path extrusionOk="0" h="5423118" w="6843051">
                    <a:moveTo>
                      <a:pt x="0" y="0"/>
                    </a:moveTo>
                    <a:lnTo>
                      <a:pt x="6843051" y="0"/>
                    </a:lnTo>
                    <a:lnTo>
                      <a:pt x="6843051" y="5423118"/>
                    </a:lnTo>
                    <a:lnTo>
                      <a:pt x="0" y="542311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11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7" name="Google Shape;217;p16"/>
              <p:cNvGrpSpPr/>
              <p:nvPr/>
            </p:nvGrpSpPr>
            <p:grpSpPr>
              <a:xfrm>
                <a:off x="4827430" y="2076195"/>
                <a:ext cx="5303090" cy="3283330"/>
                <a:chOff x="4851235" y="2076195"/>
                <a:chExt cx="5303090" cy="3283330"/>
              </a:xfrm>
            </p:grpSpPr>
            <p:sp>
              <p:nvSpPr>
                <p:cNvPr id="218" name="Google Shape;218;p16"/>
                <p:cNvSpPr txBox="1"/>
                <p:nvPr/>
              </p:nvSpPr>
              <p:spPr>
                <a:xfrm>
                  <a:off x="5454830" y="2076195"/>
                  <a:ext cx="3000900" cy="41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39962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700"/>
                    <a:buFont typeface="Arial"/>
                    <a:buNone/>
                  </a:pPr>
                  <a:r>
                    <a:rPr b="1" i="0" lang="en-US" sz="2700" u="none" cap="none" strike="noStrike">
                      <a:solidFill>
                        <a:srgbClr val="0000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NESTALO SE, ALE: 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219;p16"/>
                <p:cNvSpPr txBox="1"/>
                <p:nvPr/>
              </p:nvSpPr>
              <p:spPr>
                <a:xfrm>
                  <a:off x="5454825" y="2617225"/>
                  <a:ext cx="4699500" cy="2742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39963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700"/>
                    <a:buFont typeface="Arial"/>
                    <a:buNone/>
                  </a:pPr>
                  <a:r>
                    <a:rPr b="0" i="0" lang="en-US" sz="2700" u="none" cap="none" strike="noStrike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změnily jsme web</a:t>
                  </a:r>
                  <a:endParaRPr b="0" i="0" sz="2700" u="none" cap="none" strike="noStrike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  <a:p>
                  <a:pPr indent="0" lvl="0" marL="0" marR="0" rtl="0" algn="l">
                    <a:lnSpc>
                      <a:spcPct val="139963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700"/>
                    <a:buFont typeface="Arial"/>
                    <a:buNone/>
                  </a:pPr>
                  <a:r>
                    <a:rPr b="0" i="0" lang="en-US" sz="2700" u="none" cap="none" strike="noStrike">
                      <a:solidFill>
                        <a:srgbClr val="0000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vytvořily jsme video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l">
                    <a:lnSpc>
                      <a:spcPct val="139962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700"/>
                    <a:buFont typeface="Arial"/>
                    <a:buNone/>
                  </a:pPr>
                  <a:r>
                    <a:rPr b="0" i="0" lang="en-US" sz="2700" u="none" cap="none" strike="noStrike">
                      <a:solidFill>
                        <a:srgbClr val="0000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máme 2 produktové karty </a:t>
                  </a:r>
                  <a:r>
                    <a:rPr b="1" i="0" lang="en-US" sz="2700" u="none" cap="none" strike="noStrike">
                      <a:solidFill>
                        <a:srgbClr val="0000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11.11.2024 jsme spustily hlavní fundraisingovou kampaň</a:t>
                  </a:r>
                  <a:endParaRPr b="1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220;p16"/>
                <p:cNvSpPr/>
                <p:nvPr/>
              </p:nvSpPr>
              <p:spPr>
                <a:xfrm>
                  <a:off x="4851235" y="2664840"/>
                  <a:ext cx="496708" cy="415429"/>
                </a:xfrm>
                <a:custGeom>
                  <a:rect b="b" l="l" r="r" t="t"/>
                  <a:pathLst>
                    <a:path extrusionOk="0" h="415429" w="496708">
                      <a:moveTo>
                        <a:pt x="0" y="0"/>
                      </a:moveTo>
                      <a:lnTo>
                        <a:pt x="496708" y="0"/>
                      </a:lnTo>
                      <a:lnTo>
                        <a:pt x="496708" y="415429"/>
                      </a:lnTo>
                      <a:lnTo>
                        <a:pt x="0" y="4154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1">
                  <a:blip r:embed="rId7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221;p16"/>
                <p:cNvSpPr/>
                <p:nvPr/>
              </p:nvSpPr>
              <p:spPr>
                <a:xfrm>
                  <a:off x="4851235" y="3819513"/>
                  <a:ext cx="496708" cy="415429"/>
                </a:xfrm>
                <a:custGeom>
                  <a:rect b="b" l="l" r="r" t="t"/>
                  <a:pathLst>
                    <a:path extrusionOk="0" h="415429" w="496708">
                      <a:moveTo>
                        <a:pt x="0" y="0"/>
                      </a:moveTo>
                      <a:lnTo>
                        <a:pt x="496708" y="0"/>
                      </a:lnTo>
                      <a:lnTo>
                        <a:pt x="496708" y="415429"/>
                      </a:lnTo>
                      <a:lnTo>
                        <a:pt x="0" y="4154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1">
                  <a:blip r:embed="rId7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16"/>
                <p:cNvSpPr/>
                <p:nvPr/>
              </p:nvSpPr>
              <p:spPr>
                <a:xfrm>
                  <a:off x="4851235" y="4401527"/>
                  <a:ext cx="496708" cy="415429"/>
                </a:xfrm>
                <a:custGeom>
                  <a:rect b="b" l="l" r="r" t="t"/>
                  <a:pathLst>
                    <a:path extrusionOk="0" h="415429" w="496708">
                      <a:moveTo>
                        <a:pt x="0" y="0"/>
                      </a:moveTo>
                      <a:lnTo>
                        <a:pt x="496708" y="0"/>
                      </a:lnTo>
                      <a:lnTo>
                        <a:pt x="496708" y="415429"/>
                      </a:lnTo>
                      <a:lnTo>
                        <a:pt x="0" y="4154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1">
                  <a:blip r:embed="rId7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16"/>
                <p:cNvSpPr/>
                <p:nvPr/>
              </p:nvSpPr>
              <p:spPr>
                <a:xfrm>
                  <a:off x="4851235" y="3258715"/>
                  <a:ext cx="496708" cy="415429"/>
                </a:xfrm>
                <a:custGeom>
                  <a:rect b="b" l="l" r="r" t="t"/>
                  <a:pathLst>
                    <a:path extrusionOk="0" h="415429" w="496708">
                      <a:moveTo>
                        <a:pt x="0" y="0"/>
                      </a:moveTo>
                      <a:lnTo>
                        <a:pt x="496708" y="0"/>
                      </a:lnTo>
                      <a:lnTo>
                        <a:pt x="496708" y="415429"/>
                      </a:lnTo>
                      <a:lnTo>
                        <a:pt x="0" y="4154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1">
                  <a:blip r:embed="rId7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7"/>
          <p:cNvGrpSpPr/>
          <p:nvPr/>
        </p:nvGrpSpPr>
        <p:grpSpPr>
          <a:xfrm>
            <a:off x="-2177014" y="-352749"/>
            <a:ext cx="20739955" cy="13021218"/>
            <a:chOff x="-2177014" y="-352749"/>
            <a:chExt cx="20739955" cy="13021218"/>
          </a:xfrm>
        </p:grpSpPr>
        <p:sp>
          <p:nvSpPr>
            <p:cNvPr id="229" name="Google Shape;229;p17"/>
            <p:cNvSpPr/>
            <p:nvPr/>
          </p:nvSpPr>
          <p:spPr>
            <a:xfrm rot="4190747">
              <a:off x="-938877" y="934517"/>
              <a:ext cx="8944527" cy="8882893"/>
            </a:xfrm>
            <a:custGeom>
              <a:rect b="b" l="l" r="r" t="t"/>
              <a:pathLst>
                <a:path extrusionOk="0" h="9477782" w="8932810">
                  <a:moveTo>
                    <a:pt x="0" y="0"/>
                  </a:moveTo>
                  <a:lnTo>
                    <a:pt x="8932809" y="0"/>
                  </a:lnTo>
                  <a:lnTo>
                    <a:pt x="8932809" y="9477782"/>
                  </a:lnTo>
                  <a:lnTo>
                    <a:pt x="0" y="94777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608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11558634" y="3537565"/>
              <a:ext cx="6253879" cy="6472320"/>
            </a:xfrm>
            <a:custGeom>
              <a:rect b="b" l="l" r="r" t="t"/>
              <a:pathLst>
                <a:path extrusionOk="0" h="6472320" w="6253879">
                  <a:moveTo>
                    <a:pt x="0" y="0"/>
                  </a:moveTo>
                  <a:lnTo>
                    <a:pt x="6253879" y="0"/>
                  </a:lnTo>
                  <a:lnTo>
                    <a:pt x="6253879" y="6472320"/>
                  </a:lnTo>
                  <a:lnTo>
                    <a:pt x="0" y="6472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2102150" y="2367800"/>
              <a:ext cx="13652352" cy="8156734"/>
            </a:xfrm>
            <a:custGeom>
              <a:rect b="b" l="l" r="r" t="t"/>
              <a:pathLst>
                <a:path extrusionOk="0" h="8259984" w="12467901">
                  <a:moveTo>
                    <a:pt x="0" y="0"/>
                  </a:moveTo>
                  <a:lnTo>
                    <a:pt x="12467901" y="0"/>
                  </a:lnTo>
                  <a:lnTo>
                    <a:pt x="12467901" y="8259984"/>
                  </a:lnTo>
                  <a:lnTo>
                    <a:pt x="0" y="82599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4116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 rot="2420236">
              <a:off x="544452" y="5999895"/>
              <a:ext cx="5535158" cy="5535158"/>
            </a:xfrm>
            <a:custGeom>
              <a:rect b="b" l="l" r="r" t="t"/>
              <a:pathLst>
                <a:path extrusionOk="0" h="5533325" w="5533325">
                  <a:moveTo>
                    <a:pt x="0" y="0"/>
                  </a:moveTo>
                  <a:lnTo>
                    <a:pt x="5533325" y="0"/>
                  </a:lnTo>
                  <a:lnTo>
                    <a:pt x="5533325" y="5533325"/>
                  </a:lnTo>
                  <a:lnTo>
                    <a:pt x="0" y="55333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 rot="-8620189">
              <a:off x="9450696" y="1695505"/>
              <a:ext cx="8282916" cy="5517409"/>
            </a:xfrm>
            <a:custGeom>
              <a:rect b="b" l="l" r="r" t="t"/>
              <a:pathLst>
                <a:path extrusionOk="0" h="5440940" w="8212740">
                  <a:moveTo>
                    <a:pt x="0" y="0"/>
                  </a:moveTo>
                  <a:lnTo>
                    <a:pt x="8212740" y="0"/>
                  </a:lnTo>
                  <a:lnTo>
                    <a:pt x="8212740" y="5440941"/>
                  </a:lnTo>
                  <a:lnTo>
                    <a:pt x="0" y="54409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 rot="-113421">
              <a:off x="14607747" y="2003054"/>
              <a:ext cx="3713078" cy="4016695"/>
            </a:xfrm>
            <a:custGeom>
              <a:rect b="b" l="l" r="r" t="t"/>
              <a:pathLst>
                <a:path extrusionOk="0" h="4016695" w="4802570">
                  <a:moveTo>
                    <a:pt x="0" y="0"/>
                  </a:moveTo>
                  <a:lnTo>
                    <a:pt x="4802570" y="0"/>
                  </a:lnTo>
                  <a:lnTo>
                    <a:pt x="4802570" y="4016695"/>
                  </a:lnTo>
                  <a:lnTo>
                    <a:pt x="0" y="40166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-29337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7"/>
            <p:cNvSpPr/>
            <p:nvPr/>
          </p:nvSpPr>
          <p:spPr>
            <a:xfrm rot="-1066374">
              <a:off x="4679118" y="1319207"/>
              <a:ext cx="6376135" cy="5053087"/>
            </a:xfrm>
            <a:custGeom>
              <a:rect b="b" l="l" r="r" t="t"/>
              <a:pathLst>
                <a:path extrusionOk="0" h="5053087" w="6376135">
                  <a:moveTo>
                    <a:pt x="0" y="0"/>
                  </a:moveTo>
                  <a:lnTo>
                    <a:pt x="6376136" y="0"/>
                  </a:lnTo>
                  <a:lnTo>
                    <a:pt x="6376136" y="5053087"/>
                  </a:lnTo>
                  <a:lnTo>
                    <a:pt x="0" y="50530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6745256" y="-1"/>
              <a:ext cx="6410059" cy="1732895"/>
            </a:xfrm>
            <a:custGeom>
              <a:rect b="b" l="l" r="r" t="t"/>
              <a:pathLst>
                <a:path extrusionOk="0" h="5079972" w="6410059">
                  <a:moveTo>
                    <a:pt x="0" y="0"/>
                  </a:moveTo>
                  <a:lnTo>
                    <a:pt x="6410059" y="0"/>
                  </a:lnTo>
                  <a:lnTo>
                    <a:pt x="6410059" y="5079972"/>
                  </a:lnTo>
                  <a:lnTo>
                    <a:pt x="0" y="50799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-19311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7"/>
            <p:cNvSpPr txBox="1"/>
            <p:nvPr/>
          </p:nvSpPr>
          <p:spPr>
            <a:xfrm>
              <a:off x="8687671" y="229255"/>
              <a:ext cx="290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1" i="0" lang="en-US" sz="38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Co chystáme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16942060" y="9281870"/>
              <a:ext cx="870453" cy="728015"/>
            </a:xfrm>
            <a:custGeom>
              <a:rect b="b" l="l" r="r" t="t"/>
              <a:pathLst>
                <a:path extrusionOk="0" h="728015" w="870453">
                  <a:moveTo>
                    <a:pt x="0" y="0"/>
                  </a:moveTo>
                  <a:lnTo>
                    <a:pt x="870453" y="0"/>
                  </a:lnTo>
                  <a:lnTo>
                    <a:pt x="870453" y="728015"/>
                  </a:lnTo>
                  <a:lnTo>
                    <a:pt x="0" y="7280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7"/>
            <p:cNvSpPr txBox="1"/>
            <p:nvPr/>
          </p:nvSpPr>
          <p:spPr>
            <a:xfrm rot="85192">
              <a:off x="17180970" y="9394432"/>
              <a:ext cx="351108" cy="415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1" i="0" lang="en-US" sz="27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7"/>
            <p:cNvSpPr txBox="1"/>
            <p:nvPr/>
          </p:nvSpPr>
          <p:spPr>
            <a:xfrm>
              <a:off x="613746" y="3002339"/>
              <a:ext cx="4390500" cy="282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LISTOPAD - PROSINEC 2024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1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hlavní fundraisingovou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1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kampaň </a:t>
              </a:r>
              <a:r>
                <a:rPr b="0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na lekce a workshopy na web a </a:t>
              </a:r>
              <a:endParaRPr b="0" i="0" sz="2785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fb  stránce RENEDA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7"/>
            <p:cNvSpPr txBox="1"/>
            <p:nvPr/>
          </p:nvSpPr>
          <p:spPr>
            <a:xfrm>
              <a:off x="11201826" y="2915946"/>
              <a:ext cx="3906900" cy="282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ČERVEN 2025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1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benefiční akci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v Litomyšli na podporu dětí s neurologickými diagnózami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7"/>
            <p:cNvSpPr txBox="1"/>
            <p:nvPr/>
          </p:nvSpPr>
          <p:spPr>
            <a:xfrm>
              <a:off x="5682137" y="2963575"/>
              <a:ext cx="4845900" cy="22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LEDEN - KVĚTEN 2025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sbírku na </a:t>
              </a:r>
              <a:r>
                <a:rPr b="1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vydání knihy </a:t>
              </a:r>
              <a:r>
                <a:rPr b="0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o holistické práci se zdravotně znevýhodněnými dětmi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7"/>
            <p:cNvSpPr txBox="1"/>
            <p:nvPr/>
          </p:nvSpPr>
          <p:spPr>
            <a:xfrm>
              <a:off x="6569775" y="6814123"/>
              <a:ext cx="4571400" cy="282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1" i="0" lang="en-US" sz="2785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KOMUNIKAČNÍ KANÁLY: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WEB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SOCIÁLNÍ SÍTĚ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MAILING LIST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PŘÍMÉ OSLOVENÍ DÁRCŮ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7"/>
            <p:cNvSpPr txBox="1"/>
            <p:nvPr/>
          </p:nvSpPr>
          <p:spPr>
            <a:xfrm>
              <a:off x="448271" y="6079902"/>
              <a:ext cx="23427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1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CÍL: 300 tis Kč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7"/>
            <p:cNvSpPr txBox="1"/>
            <p:nvPr/>
          </p:nvSpPr>
          <p:spPr>
            <a:xfrm>
              <a:off x="6082770" y="5541785"/>
              <a:ext cx="23427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1" i="0" lang="en-US" sz="2785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CÍL: 295 tis Kč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7"/>
            <p:cNvSpPr txBox="1"/>
            <p:nvPr/>
          </p:nvSpPr>
          <p:spPr>
            <a:xfrm>
              <a:off x="1748207" y="8053529"/>
              <a:ext cx="2715300" cy="10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5A4A42"/>
                  </a:solidFill>
                  <a:latin typeface="Fira Sans"/>
                  <a:ea typeface="Fira Sans"/>
                  <a:cs typeface="Fira Sans"/>
                  <a:sym typeface="Fira Sans"/>
                </a:rPr>
                <a:t>ZALOŽENÍ BLOGU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5A4A42"/>
                  </a:solidFill>
                  <a:latin typeface="Fira Sans"/>
                  <a:ea typeface="Fira Sans"/>
                  <a:cs typeface="Fira Sans"/>
                  <a:sym typeface="Fira Sans"/>
                </a:rPr>
                <a:t>A NEWSLETTERŮ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7"/>
            <p:cNvSpPr txBox="1"/>
            <p:nvPr/>
          </p:nvSpPr>
          <p:spPr>
            <a:xfrm>
              <a:off x="13552239" y="7775029"/>
              <a:ext cx="2615100" cy="101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51"/>
                <a:buFont typeface="Arial"/>
                <a:buNone/>
              </a:pPr>
              <a:r>
                <a:rPr b="0" i="0" lang="en-US" sz="2751" u="none" cap="none" strike="noStrike">
                  <a:solidFill>
                    <a:srgbClr val="5A4A42"/>
                  </a:solidFill>
                  <a:latin typeface="Fira Sans"/>
                  <a:ea typeface="Fira Sans"/>
                  <a:cs typeface="Fira Sans"/>
                  <a:sym typeface="Fira Sans"/>
                </a:rPr>
                <a:t>NAJÍT DO TÝMU FUNDRAISERA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7"/>
            <p:cNvSpPr txBox="1"/>
            <p:nvPr/>
          </p:nvSpPr>
          <p:spPr>
            <a:xfrm>
              <a:off x="15269103" y="2915946"/>
              <a:ext cx="3018900" cy="282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LEDEN 2025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1" i="0" lang="en-US" sz="2785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brožuru s příběhy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85"/>
                <a:buFont typeface="Arial"/>
                <a:buNone/>
              </a:pPr>
              <a:r>
                <a:rPr b="0" i="0" lang="en-US" sz="2785" u="none" cap="none" strike="noStrike">
                  <a:solidFill>
                    <a:srgbClr val="F8F4F1"/>
                  </a:solidFill>
                  <a:latin typeface="Fira Sans"/>
                  <a:ea typeface="Fira Sans"/>
                  <a:cs typeface="Fira Sans"/>
                  <a:sym typeface="Fira Sans"/>
                </a:rPr>
                <a:t>zdravotně znevýhodněných dětí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696354" y="324505"/>
              <a:ext cx="2332788" cy="941863"/>
            </a:xfrm>
            <a:custGeom>
              <a:rect b="b" l="l" r="r" t="t"/>
              <a:pathLst>
                <a:path extrusionOk="0" h="941863" w="2332788">
                  <a:moveTo>
                    <a:pt x="0" y="0"/>
                  </a:moveTo>
                  <a:lnTo>
                    <a:pt x="2332788" y="0"/>
                  </a:lnTo>
                  <a:lnTo>
                    <a:pt x="2332788" y="941863"/>
                  </a:lnTo>
                  <a:lnTo>
                    <a:pt x="0" y="9418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8"/>
          <p:cNvGrpSpPr/>
          <p:nvPr/>
        </p:nvGrpSpPr>
        <p:grpSpPr>
          <a:xfrm>
            <a:off x="-306494" y="-107213"/>
            <a:ext cx="18679416" cy="11070589"/>
            <a:chOff x="-306494" y="-107213"/>
            <a:chExt cx="18679416" cy="11070589"/>
          </a:xfrm>
        </p:grpSpPr>
        <p:sp>
          <p:nvSpPr>
            <p:cNvPr id="255" name="Google Shape;255;p18"/>
            <p:cNvSpPr/>
            <p:nvPr/>
          </p:nvSpPr>
          <p:spPr>
            <a:xfrm rot="3293574">
              <a:off x="1410728" y="1316123"/>
              <a:ext cx="7751041" cy="8223917"/>
            </a:xfrm>
            <a:custGeom>
              <a:rect b="b" l="l" r="r" t="t"/>
              <a:pathLst>
                <a:path extrusionOk="0" h="8223917" w="7751041">
                  <a:moveTo>
                    <a:pt x="0" y="0"/>
                  </a:moveTo>
                  <a:lnTo>
                    <a:pt x="7751042" y="0"/>
                  </a:lnTo>
                  <a:lnTo>
                    <a:pt x="7751042" y="8223917"/>
                  </a:lnTo>
                  <a:lnTo>
                    <a:pt x="0" y="82239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11558634" y="3537565"/>
              <a:ext cx="6253879" cy="6472320"/>
            </a:xfrm>
            <a:custGeom>
              <a:rect b="b" l="l" r="r" t="t"/>
              <a:pathLst>
                <a:path extrusionOk="0" h="6472320" w="6253879">
                  <a:moveTo>
                    <a:pt x="0" y="0"/>
                  </a:moveTo>
                  <a:lnTo>
                    <a:pt x="6253879" y="0"/>
                  </a:lnTo>
                  <a:lnTo>
                    <a:pt x="6253879" y="6472320"/>
                  </a:lnTo>
                  <a:lnTo>
                    <a:pt x="0" y="6472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3270461" y="2775236"/>
              <a:ext cx="12086529" cy="7511764"/>
            </a:xfrm>
            <a:custGeom>
              <a:rect b="b" l="l" r="r" t="t"/>
              <a:pathLst>
                <a:path extrusionOk="0" h="8007326" w="12086529">
                  <a:moveTo>
                    <a:pt x="0" y="0"/>
                  </a:moveTo>
                  <a:lnTo>
                    <a:pt x="12086529" y="0"/>
                  </a:lnTo>
                  <a:lnTo>
                    <a:pt x="12086529" y="8007326"/>
                  </a:lnTo>
                  <a:lnTo>
                    <a:pt x="0" y="80073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6592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 rot="932416">
              <a:off x="1769520" y="4552285"/>
              <a:ext cx="5010490" cy="5010490"/>
            </a:xfrm>
            <a:custGeom>
              <a:rect b="b" l="l" r="r" t="t"/>
              <a:pathLst>
                <a:path extrusionOk="0" h="5010490" w="5010490">
                  <a:moveTo>
                    <a:pt x="0" y="0"/>
                  </a:moveTo>
                  <a:lnTo>
                    <a:pt x="5010490" y="0"/>
                  </a:lnTo>
                  <a:lnTo>
                    <a:pt x="5010490" y="5010490"/>
                  </a:lnTo>
                  <a:lnTo>
                    <a:pt x="0" y="50104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8"/>
            <p:cNvSpPr/>
            <p:nvPr/>
          </p:nvSpPr>
          <p:spPr>
            <a:xfrm rot="-8624103">
              <a:off x="9346413" y="1915341"/>
              <a:ext cx="8212740" cy="5440940"/>
            </a:xfrm>
            <a:custGeom>
              <a:rect b="b" l="l" r="r" t="t"/>
              <a:pathLst>
                <a:path extrusionOk="0" h="5440940" w="8212740">
                  <a:moveTo>
                    <a:pt x="0" y="0"/>
                  </a:moveTo>
                  <a:lnTo>
                    <a:pt x="8212739" y="0"/>
                  </a:lnTo>
                  <a:lnTo>
                    <a:pt x="8212739" y="5440940"/>
                  </a:lnTo>
                  <a:lnTo>
                    <a:pt x="0" y="54409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8"/>
            <p:cNvSpPr/>
            <p:nvPr/>
          </p:nvSpPr>
          <p:spPr>
            <a:xfrm rot="-1066374">
              <a:off x="4679118" y="1319207"/>
              <a:ext cx="6376135" cy="5053087"/>
            </a:xfrm>
            <a:custGeom>
              <a:rect b="b" l="l" r="r" t="t"/>
              <a:pathLst>
                <a:path extrusionOk="0" h="5053087" w="6376135">
                  <a:moveTo>
                    <a:pt x="0" y="0"/>
                  </a:moveTo>
                  <a:lnTo>
                    <a:pt x="6376136" y="0"/>
                  </a:lnTo>
                  <a:lnTo>
                    <a:pt x="6376136" y="5053087"/>
                  </a:lnTo>
                  <a:lnTo>
                    <a:pt x="0" y="50530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311443" y="324505"/>
              <a:ext cx="3748615" cy="1513503"/>
            </a:xfrm>
            <a:custGeom>
              <a:rect b="b" l="l" r="r" t="t"/>
              <a:pathLst>
                <a:path extrusionOk="0" h="1513503" w="3748615">
                  <a:moveTo>
                    <a:pt x="0" y="0"/>
                  </a:moveTo>
                  <a:lnTo>
                    <a:pt x="3748615" y="0"/>
                  </a:lnTo>
                  <a:lnTo>
                    <a:pt x="3748615" y="1513503"/>
                  </a:lnTo>
                  <a:lnTo>
                    <a:pt x="0" y="15135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5690408" y="3993433"/>
              <a:ext cx="496708" cy="415429"/>
            </a:xfrm>
            <a:custGeom>
              <a:rect b="b" l="l" r="r" t="t"/>
              <a:pathLst>
                <a:path extrusionOk="0" h="415429" w="496708">
                  <a:moveTo>
                    <a:pt x="0" y="0"/>
                  </a:moveTo>
                  <a:lnTo>
                    <a:pt x="496708" y="0"/>
                  </a:lnTo>
                  <a:lnTo>
                    <a:pt x="496708" y="415428"/>
                  </a:lnTo>
                  <a:lnTo>
                    <a:pt x="0" y="4154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5690408" y="5012653"/>
              <a:ext cx="496708" cy="415429"/>
            </a:xfrm>
            <a:custGeom>
              <a:rect b="b" l="l" r="r" t="t"/>
              <a:pathLst>
                <a:path extrusionOk="0" h="415429" w="496708">
                  <a:moveTo>
                    <a:pt x="0" y="0"/>
                  </a:moveTo>
                  <a:lnTo>
                    <a:pt x="496708" y="0"/>
                  </a:lnTo>
                  <a:lnTo>
                    <a:pt x="496708" y="415429"/>
                  </a:lnTo>
                  <a:lnTo>
                    <a:pt x="0" y="4154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4" name="Google Shape;264;p18"/>
            <p:cNvGrpSpPr/>
            <p:nvPr/>
          </p:nvGrpSpPr>
          <p:grpSpPr>
            <a:xfrm>
              <a:off x="3888821" y="2794429"/>
              <a:ext cx="10431710" cy="4136800"/>
              <a:chOff x="0" y="-76200"/>
              <a:chExt cx="2747446" cy="1089528"/>
            </a:xfrm>
          </p:grpSpPr>
          <p:sp>
            <p:nvSpPr>
              <p:cNvPr id="265" name="Google Shape;265;p18">
                <a:hlinkClick r:id="rId11"/>
              </p:cNvPr>
              <p:cNvSpPr/>
              <p:nvPr/>
            </p:nvSpPr>
            <p:spPr>
              <a:xfrm>
                <a:off x="0" y="0"/>
                <a:ext cx="2747446" cy="1013328"/>
              </a:xfrm>
              <a:custGeom>
                <a:rect b="b" l="l" r="r" t="t"/>
                <a:pathLst>
                  <a:path extrusionOk="0" h="1013328" w="2747446">
                    <a:moveTo>
                      <a:pt x="37850" y="0"/>
                    </a:moveTo>
                    <a:lnTo>
                      <a:pt x="2709597" y="0"/>
                    </a:lnTo>
                    <a:cubicBezTo>
                      <a:pt x="2730501" y="0"/>
                      <a:pt x="2747446" y="16946"/>
                      <a:pt x="2747446" y="37850"/>
                    </a:cubicBezTo>
                    <a:lnTo>
                      <a:pt x="2747446" y="975478"/>
                    </a:lnTo>
                    <a:cubicBezTo>
                      <a:pt x="2747446" y="985516"/>
                      <a:pt x="2743459" y="995143"/>
                      <a:pt x="2736360" y="1002242"/>
                    </a:cubicBezTo>
                    <a:cubicBezTo>
                      <a:pt x="2729262" y="1009340"/>
                      <a:pt x="2719635" y="1013328"/>
                      <a:pt x="2709597" y="1013328"/>
                    </a:cubicBezTo>
                    <a:lnTo>
                      <a:pt x="37850" y="1013328"/>
                    </a:lnTo>
                    <a:cubicBezTo>
                      <a:pt x="27811" y="1013328"/>
                      <a:pt x="18184" y="1009340"/>
                      <a:pt x="11086" y="1002242"/>
                    </a:cubicBezTo>
                    <a:cubicBezTo>
                      <a:pt x="3988" y="995143"/>
                      <a:pt x="0" y="985516"/>
                      <a:pt x="0" y="975478"/>
                    </a:cubicBezTo>
                    <a:lnTo>
                      <a:pt x="0" y="37850"/>
                    </a:lnTo>
                    <a:cubicBezTo>
                      <a:pt x="0" y="27811"/>
                      <a:pt x="3988" y="18184"/>
                      <a:pt x="11086" y="11086"/>
                    </a:cubicBezTo>
                    <a:cubicBezTo>
                      <a:pt x="18184" y="3988"/>
                      <a:pt x="27811" y="0"/>
                      <a:pt x="37850" y="0"/>
                    </a:cubicBezTo>
                    <a:close/>
                  </a:path>
                </a:pathLst>
              </a:custGeom>
              <a:solidFill>
                <a:srgbClr val="E6007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8"/>
              <p:cNvSpPr txBox="1"/>
              <p:nvPr/>
            </p:nvSpPr>
            <p:spPr>
              <a:xfrm>
                <a:off x="0" y="-76200"/>
                <a:ext cx="2747446" cy="10895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4944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7" name="Google Shape;267;p18"/>
            <p:cNvSpPr txBox="1"/>
            <p:nvPr/>
          </p:nvSpPr>
          <p:spPr>
            <a:xfrm>
              <a:off x="1953750" y="4114948"/>
              <a:ext cx="14301900" cy="20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547"/>
                <a:buFont typeface="Arial"/>
                <a:buNone/>
              </a:pPr>
              <a:r>
                <a:rPr b="1" i="0" lang="en-US" sz="8547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DĚKUJEME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6745256" y="-1"/>
              <a:ext cx="6410059" cy="1727190"/>
            </a:xfrm>
            <a:custGeom>
              <a:rect b="b" l="l" r="r" t="t"/>
              <a:pathLst>
                <a:path extrusionOk="0" h="5079972" w="6410059">
                  <a:moveTo>
                    <a:pt x="0" y="0"/>
                  </a:moveTo>
                  <a:lnTo>
                    <a:pt x="6410059" y="0"/>
                  </a:lnTo>
                  <a:lnTo>
                    <a:pt x="6410059" y="5079972"/>
                  </a:lnTo>
                  <a:lnTo>
                    <a:pt x="0" y="50799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-19311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8"/>
            <p:cNvSpPr txBox="1"/>
            <p:nvPr/>
          </p:nvSpPr>
          <p:spPr>
            <a:xfrm>
              <a:off x="6512265" y="7129604"/>
              <a:ext cx="56028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99"/>
                <a:buFont typeface="Arial"/>
                <a:buNone/>
              </a:pPr>
              <a:r>
                <a:rPr b="1" i="0" lang="en-US" sz="4999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www.reneda.eu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8"/>
            <p:cNvSpPr txBox="1"/>
            <p:nvPr/>
          </p:nvSpPr>
          <p:spPr>
            <a:xfrm>
              <a:off x="3888821" y="8063104"/>
              <a:ext cx="8453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99"/>
                <a:buFont typeface="Arial"/>
                <a:buNone/>
              </a:pPr>
              <a:r>
                <a:rPr b="0" i="0" lang="en-US" sz="3999" u="sng" cap="none" strike="noStrike">
                  <a:solidFill>
                    <a:schemeClr val="hlink"/>
                  </a:solidFill>
                  <a:latin typeface="Fira Sans"/>
                  <a:ea typeface="Fira Sans"/>
                  <a:cs typeface="Fira Sans"/>
                  <a:sym typeface="Fira Sans"/>
                  <a:hlinkClick r:id="rId13"/>
                </a:rPr>
                <a:t>https://youtu.be/u9IRzJpR7k0</a:t>
              </a:r>
              <a:endParaRPr b="0" i="0" sz="1400" u="none" cap="none" strike="noStrike">
                <a:solidFill>
                  <a:srgbClr val="F8F4F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9" title="Video s Klarkou béž pozadí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" y="0"/>
            <a:ext cx="18287981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9" title="Video s Klarkou béž pozadí.mp4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0"/>
          <p:cNvGrpSpPr/>
          <p:nvPr/>
        </p:nvGrpSpPr>
        <p:grpSpPr>
          <a:xfrm>
            <a:off x="5344833" y="2663669"/>
            <a:ext cx="7937692" cy="5235435"/>
            <a:chOff x="5344833" y="2663669"/>
            <a:chExt cx="7937692" cy="5235435"/>
          </a:xfrm>
        </p:grpSpPr>
        <p:sp>
          <p:nvSpPr>
            <p:cNvPr id="282" name="Google Shape;282;p20"/>
            <p:cNvSpPr txBox="1"/>
            <p:nvPr/>
          </p:nvSpPr>
          <p:spPr>
            <a:xfrm>
              <a:off x="6512265" y="7129604"/>
              <a:ext cx="56028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99"/>
                <a:buFont typeface="Arial"/>
                <a:buNone/>
              </a:pPr>
              <a:r>
                <a:rPr b="1" i="0" lang="en-US" sz="4999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www.reneda.eu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5344833" y="2663669"/>
              <a:ext cx="7937692" cy="3375112"/>
            </a:xfrm>
            <a:custGeom>
              <a:rect b="b" l="l" r="r" t="t"/>
              <a:pathLst>
                <a:path extrusionOk="0" h="1513503" w="3748615">
                  <a:moveTo>
                    <a:pt x="0" y="0"/>
                  </a:moveTo>
                  <a:lnTo>
                    <a:pt x="3748615" y="0"/>
                  </a:lnTo>
                  <a:lnTo>
                    <a:pt x="3748615" y="1513503"/>
                  </a:lnTo>
                  <a:lnTo>
                    <a:pt x="0" y="15135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0"/>
            <p:cNvSpPr txBox="1"/>
            <p:nvPr/>
          </p:nvSpPr>
          <p:spPr>
            <a:xfrm>
              <a:off x="6030450" y="6898600"/>
              <a:ext cx="6227100" cy="10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99"/>
                <a:buFont typeface="Arial"/>
                <a:buNone/>
              </a:pPr>
              <a:r>
                <a:rPr b="1" i="0" lang="en-US" sz="6499" u="none" cap="none" strike="noStrike">
                  <a:solidFill>
                    <a:srgbClr val="EA9999"/>
                  </a:solidFill>
                  <a:latin typeface="Fira Sans"/>
                  <a:ea typeface="Fira Sans"/>
                  <a:cs typeface="Fira Sans"/>
                  <a:sym typeface="Fira Sans"/>
                </a:rPr>
                <a:t>www.reneda.eu</a:t>
              </a:r>
              <a:endParaRPr b="0" i="0" sz="2900" u="none" cap="none" strike="noStrike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