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21"/>
  </p:notesMasterIdLst>
  <p:sldIdLst>
    <p:sldId id="258" r:id="rId2"/>
    <p:sldId id="261" r:id="rId3"/>
    <p:sldId id="262" r:id="rId4"/>
    <p:sldId id="263" r:id="rId5"/>
    <p:sldId id="280" r:id="rId6"/>
    <p:sldId id="279" r:id="rId7"/>
    <p:sldId id="281" r:id="rId8"/>
    <p:sldId id="282" r:id="rId9"/>
    <p:sldId id="264" r:id="rId10"/>
    <p:sldId id="269" r:id="rId11"/>
    <p:sldId id="273" r:id="rId12"/>
    <p:sldId id="274" r:id="rId13"/>
    <p:sldId id="276" r:id="rId14"/>
    <p:sldId id="277" r:id="rId15"/>
    <p:sldId id="278" r:id="rId16"/>
    <p:sldId id="270" r:id="rId17"/>
    <p:sldId id="283" r:id="rId18"/>
    <p:sldId id="260" r:id="rId19"/>
    <p:sldId id="268"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FFD2"/>
    <a:srgbClr val="92FFB6"/>
    <a:srgbClr val="68FFA2"/>
    <a:srgbClr val="8BFFAE"/>
    <a:srgbClr val="43FF9C"/>
    <a:srgbClr val="60E691"/>
    <a:srgbClr val="93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63" d="100"/>
          <a:sy n="63" d="100"/>
        </p:scale>
        <p:origin x="1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25DC4-0F82-514B-A3D0-EBA6535B8C95}" type="datetimeFigureOut">
              <a:rPr lang="cs-CZ" smtClean="0"/>
              <a:t>07.11.2023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17C46-D7F2-844C-AB22-200A8679F56A}" type="slidenum">
              <a:rPr lang="cs-CZ" smtClean="0"/>
              <a:t>‹#›</a:t>
            </a:fld>
            <a:endParaRPr lang="cs-CZ"/>
          </a:p>
        </p:txBody>
      </p:sp>
    </p:spTree>
    <p:extLst>
      <p:ext uri="{BB962C8B-B14F-4D97-AF65-F5344CB8AC3E}">
        <p14:creationId xmlns:p14="http://schemas.microsoft.com/office/powerpoint/2010/main" val="191001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0D17C46-D7F2-844C-AB22-200A8679F56A}" type="slidenum">
              <a:rPr lang="cs-CZ" smtClean="0"/>
              <a:t>15</a:t>
            </a:fld>
            <a:endParaRPr lang="cs-CZ"/>
          </a:p>
        </p:txBody>
      </p:sp>
    </p:spTree>
    <p:extLst>
      <p:ext uri="{BB962C8B-B14F-4D97-AF65-F5344CB8AC3E}">
        <p14:creationId xmlns:p14="http://schemas.microsoft.com/office/powerpoint/2010/main" val="67924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898CD20-4C22-8845-9944-B90477C8F826}" type="datetimeFigureOut">
              <a:rPr lang="cs-CZ" smtClean="0"/>
              <a:t>07.11.2023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363632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898CD20-4C22-8845-9944-B90477C8F826}" type="datetimeFigureOut">
              <a:rPr lang="cs-CZ" smtClean="0"/>
              <a:t>07.11.2023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408827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898CD20-4C22-8845-9944-B90477C8F826}" type="datetimeFigureOut">
              <a:rPr lang="cs-CZ" smtClean="0"/>
              <a:t>07.11.2023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392430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898CD20-4C22-8845-9944-B90477C8F826}" type="datetimeFigureOut">
              <a:rPr lang="cs-CZ" smtClean="0"/>
              <a:t>07.11.2023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40004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898CD20-4C22-8845-9944-B90477C8F826}" type="datetimeFigureOut">
              <a:rPr lang="cs-CZ" smtClean="0"/>
              <a:t>07.11.2023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23484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898CD20-4C22-8845-9944-B90477C8F826}" type="datetimeFigureOut">
              <a:rPr lang="cs-CZ" smtClean="0"/>
              <a:t>07.11.2023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373220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898CD20-4C22-8845-9944-B90477C8F826}" type="datetimeFigureOut">
              <a:rPr lang="cs-CZ" smtClean="0"/>
              <a:t>07.11.2023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335624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898CD20-4C22-8845-9944-B90477C8F826}" type="datetimeFigureOut">
              <a:rPr lang="cs-CZ" smtClean="0"/>
              <a:t>07.11.2023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181355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8CD20-4C22-8845-9944-B90477C8F826}" type="datetimeFigureOut">
              <a:rPr lang="cs-CZ" smtClean="0"/>
              <a:t>07.11.2023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21577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898CD20-4C22-8845-9944-B90477C8F826}" type="datetimeFigureOut">
              <a:rPr lang="cs-CZ" smtClean="0"/>
              <a:t>07.11.2023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114228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898CD20-4C22-8845-9944-B90477C8F826}" type="datetimeFigureOut">
              <a:rPr lang="cs-CZ" smtClean="0"/>
              <a:t>07.11.2023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AEECCCD-E0CA-4048-86DB-F9AAF0BC65B9}" type="slidenum">
              <a:rPr lang="cs-CZ" smtClean="0"/>
              <a:t>‹#›</a:t>
            </a:fld>
            <a:endParaRPr lang="cs-CZ"/>
          </a:p>
        </p:txBody>
      </p:sp>
    </p:spTree>
    <p:extLst>
      <p:ext uri="{BB962C8B-B14F-4D97-AF65-F5344CB8AC3E}">
        <p14:creationId xmlns:p14="http://schemas.microsoft.com/office/powerpoint/2010/main" val="242462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8CD20-4C22-8845-9944-B90477C8F826}" type="datetimeFigureOut">
              <a:rPr lang="cs-CZ" smtClean="0"/>
              <a:t>07.11.2023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CCCD-E0CA-4048-86DB-F9AAF0BC65B9}" type="slidenum">
              <a:rPr lang="cs-CZ" smtClean="0"/>
              <a:t>‹#›</a:t>
            </a:fld>
            <a:endParaRPr lang="cs-CZ"/>
          </a:p>
        </p:txBody>
      </p:sp>
    </p:spTree>
    <p:extLst>
      <p:ext uri="{BB962C8B-B14F-4D97-AF65-F5344CB8AC3E}">
        <p14:creationId xmlns:p14="http://schemas.microsoft.com/office/powerpoint/2010/main" val="3872661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EF313BA5-7901-BEA8-2E7D-147DE4C1A4E8}"/>
              </a:ext>
            </a:extLst>
          </p:cNvPr>
          <p:cNvSpPr/>
          <p:nvPr/>
        </p:nvSpPr>
        <p:spPr>
          <a:xfrm>
            <a:off x="0" y="0"/>
            <a:ext cx="12241306" cy="6858000"/>
          </a:xfrm>
          <a:prstGeom prst="rect">
            <a:avLst/>
          </a:prstGeom>
          <a:gradFill>
            <a:gsLst>
              <a:gs pos="49000">
                <a:schemeClr val="accent1">
                  <a:lumMod val="0"/>
                  <a:lumOff val="100000"/>
                </a:schemeClr>
              </a:gs>
              <a:gs pos="100000">
                <a:srgbClr val="A9FFD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AE3DC38A-6C84-CB05-B0EB-EBEDCCD2D609}"/>
              </a:ext>
            </a:extLst>
          </p:cNvPr>
          <p:cNvPicPr>
            <a:picLocks noChangeAspect="1"/>
          </p:cNvPicPr>
          <p:nvPr/>
        </p:nvPicPr>
        <p:blipFill>
          <a:blip r:embed="rId2"/>
          <a:stretch>
            <a:fillRect/>
          </a:stretch>
        </p:blipFill>
        <p:spPr>
          <a:xfrm>
            <a:off x="2209800" y="2425637"/>
            <a:ext cx="7772400" cy="1809014"/>
          </a:xfrm>
          <a:prstGeom prst="rect">
            <a:avLst/>
          </a:prstGeom>
        </p:spPr>
      </p:pic>
    </p:spTree>
    <p:extLst>
      <p:ext uri="{BB962C8B-B14F-4D97-AF65-F5344CB8AC3E}">
        <p14:creationId xmlns:p14="http://schemas.microsoft.com/office/powerpoint/2010/main" val="351680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C6E9F8-2AE7-391D-86BD-7A1C6B59F5B8}"/>
              </a:ext>
            </a:extLst>
          </p:cNvPr>
          <p:cNvPicPr>
            <a:picLocks noChangeAspect="1"/>
          </p:cNvPicPr>
          <p:nvPr/>
        </p:nvPicPr>
        <p:blipFill>
          <a:blip r:embed="rId2"/>
          <a:stretch>
            <a:fillRect/>
          </a:stretch>
        </p:blipFill>
        <p:spPr>
          <a:xfrm>
            <a:off x="234950" y="349250"/>
            <a:ext cx="11722100" cy="6159500"/>
          </a:xfrm>
          <a:prstGeom prst="rect">
            <a:avLst/>
          </a:prstGeom>
        </p:spPr>
      </p:pic>
    </p:spTree>
    <p:extLst>
      <p:ext uri="{BB962C8B-B14F-4D97-AF65-F5344CB8AC3E}">
        <p14:creationId xmlns:p14="http://schemas.microsoft.com/office/powerpoint/2010/main" val="251454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B80EB85-A2CF-D606-35F9-C9E2C6277D4F}"/>
              </a:ext>
            </a:extLst>
          </p:cNvPr>
          <p:cNvPicPr>
            <a:picLocks noChangeAspect="1"/>
          </p:cNvPicPr>
          <p:nvPr/>
        </p:nvPicPr>
        <p:blipFill>
          <a:blip r:embed="rId2"/>
          <a:stretch>
            <a:fillRect/>
          </a:stretch>
        </p:blipFill>
        <p:spPr>
          <a:xfrm>
            <a:off x="0" y="112868"/>
            <a:ext cx="12192000" cy="6745132"/>
          </a:xfrm>
          <a:prstGeom prst="rect">
            <a:avLst/>
          </a:prstGeom>
        </p:spPr>
      </p:pic>
    </p:spTree>
    <p:extLst>
      <p:ext uri="{BB962C8B-B14F-4D97-AF65-F5344CB8AC3E}">
        <p14:creationId xmlns:p14="http://schemas.microsoft.com/office/powerpoint/2010/main" val="399753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A34A0A7-21C3-69E2-863C-32BFE436FAD6}"/>
              </a:ext>
            </a:extLst>
          </p:cNvPr>
          <p:cNvPicPr>
            <a:picLocks noChangeAspect="1"/>
          </p:cNvPicPr>
          <p:nvPr/>
        </p:nvPicPr>
        <p:blipFill>
          <a:blip r:embed="rId2"/>
          <a:stretch>
            <a:fillRect/>
          </a:stretch>
        </p:blipFill>
        <p:spPr>
          <a:xfrm>
            <a:off x="257175" y="339725"/>
            <a:ext cx="11677650" cy="6178550"/>
          </a:xfrm>
          <a:prstGeom prst="rect">
            <a:avLst/>
          </a:prstGeom>
        </p:spPr>
      </p:pic>
    </p:spTree>
    <p:extLst>
      <p:ext uri="{BB962C8B-B14F-4D97-AF65-F5344CB8AC3E}">
        <p14:creationId xmlns:p14="http://schemas.microsoft.com/office/powerpoint/2010/main" val="177414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539D7C-93CC-4C12-3557-2A335FEFD832}"/>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1FAA124E-1586-03F2-0E62-95CBA679F218}"/>
              </a:ext>
            </a:extLst>
          </p:cNvPr>
          <p:cNvPicPr>
            <a:picLocks noGrp="1" noChangeAspect="1"/>
          </p:cNvPicPr>
          <p:nvPr>
            <p:ph idx="1"/>
          </p:nvPr>
        </p:nvPicPr>
        <p:blipFill>
          <a:blip r:embed="rId2"/>
          <a:stretch>
            <a:fillRect/>
          </a:stretch>
        </p:blipFill>
        <p:spPr>
          <a:xfrm>
            <a:off x="116540" y="0"/>
            <a:ext cx="12045967" cy="6329680"/>
          </a:xfrm>
        </p:spPr>
      </p:pic>
    </p:spTree>
    <p:extLst>
      <p:ext uri="{BB962C8B-B14F-4D97-AF65-F5344CB8AC3E}">
        <p14:creationId xmlns:p14="http://schemas.microsoft.com/office/powerpoint/2010/main" val="213190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539D7C-93CC-4C12-3557-2A335FEFD832}"/>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B68BCC81-EABB-4A79-89A7-2D4B30F7FD1C}"/>
              </a:ext>
            </a:extLst>
          </p:cNvPr>
          <p:cNvPicPr>
            <a:picLocks noGrp="1" noChangeAspect="1"/>
          </p:cNvPicPr>
          <p:nvPr>
            <p:ph idx="1"/>
          </p:nvPr>
        </p:nvPicPr>
        <p:blipFill>
          <a:blip r:embed="rId2"/>
          <a:stretch>
            <a:fillRect/>
          </a:stretch>
        </p:blipFill>
        <p:spPr>
          <a:xfrm>
            <a:off x="0" y="0"/>
            <a:ext cx="12160494" cy="6858000"/>
          </a:xfrm>
        </p:spPr>
      </p:pic>
    </p:spTree>
    <p:extLst>
      <p:ext uri="{BB962C8B-B14F-4D97-AF65-F5344CB8AC3E}">
        <p14:creationId xmlns:p14="http://schemas.microsoft.com/office/powerpoint/2010/main" val="379360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539D7C-93CC-4C12-3557-2A335FEFD832}"/>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27C409EC-696A-AA1C-FCF7-4CF4B73A56C5}"/>
              </a:ext>
            </a:extLst>
          </p:cNvPr>
          <p:cNvPicPr>
            <a:picLocks noGrp="1" noChangeAspect="1"/>
          </p:cNvPicPr>
          <p:nvPr>
            <p:ph idx="1"/>
          </p:nvPr>
        </p:nvPicPr>
        <p:blipFill>
          <a:blip r:embed="rId3"/>
          <a:stretch>
            <a:fillRect/>
          </a:stretch>
        </p:blipFill>
        <p:spPr>
          <a:xfrm>
            <a:off x="0" y="78104"/>
            <a:ext cx="12192000" cy="5875655"/>
          </a:xfrm>
        </p:spPr>
      </p:pic>
    </p:spTree>
    <p:extLst>
      <p:ext uri="{BB962C8B-B14F-4D97-AF65-F5344CB8AC3E}">
        <p14:creationId xmlns:p14="http://schemas.microsoft.com/office/powerpoint/2010/main" val="238742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8ED702E8-33D9-1FCF-C786-7D0EBD131312}"/>
              </a:ext>
            </a:extLst>
          </p:cNvPr>
          <p:cNvSpPr/>
          <p:nvPr/>
        </p:nvSpPr>
        <p:spPr>
          <a:xfrm>
            <a:off x="0" y="0"/>
            <a:ext cx="12192000" cy="6858000"/>
          </a:xfrm>
          <a:prstGeom prst="rect">
            <a:avLst/>
          </a:prstGeom>
          <a:gradFill>
            <a:gsLst>
              <a:gs pos="49000">
                <a:schemeClr val="bg1"/>
              </a:gs>
              <a:gs pos="100000">
                <a:srgbClr val="A9FFD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4" name="Obrázek 3" descr="Obsah obrázku černá, tma&#10;&#10;Popis byl vytvořen automaticky">
            <a:extLst>
              <a:ext uri="{FF2B5EF4-FFF2-40B4-BE49-F238E27FC236}">
                <a16:creationId xmlns:a16="http://schemas.microsoft.com/office/drawing/2014/main" id="{EBE9CCD1-8017-D10A-DDFF-C3CA0FAEE5BB}"/>
              </a:ext>
            </a:extLst>
          </p:cNvPr>
          <p:cNvPicPr>
            <a:picLocks noChangeAspect="1"/>
          </p:cNvPicPr>
          <p:nvPr/>
        </p:nvPicPr>
        <p:blipFill>
          <a:blip r:embed="rId2"/>
          <a:stretch>
            <a:fillRect/>
          </a:stretch>
        </p:blipFill>
        <p:spPr>
          <a:xfrm>
            <a:off x="11511674" y="6150832"/>
            <a:ext cx="449098" cy="449098"/>
          </a:xfrm>
          <a:prstGeom prst="rect">
            <a:avLst/>
          </a:prstGeom>
        </p:spPr>
      </p:pic>
      <p:sp>
        <p:nvSpPr>
          <p:cNvPr id="5" name="Nadpis 1">
            <a:extLst>
              <a:ext uri="{FF2B5EF4-FFF2-40B4-BE49-F238E27FC236}">
                <a16:creationId xmlns:a16="http://schemas.microsoft.com/office/drawing/2014/main" id="{125A9A5B-AE8E-6EB8-C120-B8DFC10EFCE7}"/>
              </a:ext>
            </a:extLst>
          </p:cNvPr>
          <p:cNvSpPr>
            <a:spLocks noGrp="1"/>
          </p:cNvSpPr>
          <p:nvPr>
            <p:ph type="title"/>
          </p:nvPr>
        </p:nvSpPr>
        <p:spPr>
          <a:xfrm>
            <a:off x="838200" y="499596"/>
            <a:ext cx="10515600" cy="1268244"/>
          </a:xfrm>
        </p:spPr>
        <p:txBody>
          <a:bodyPr>
            <a:normAutofit/>
          </a:bodyPr>
          <a:lstStyle/>
          <a:p>
            <a:pPr>
              <a:lnSpc>
                <a:spcPct val="107000"/>
              </a:lnSpc>
              <a:spcAft>
                <a:spcPts val="800"/>
              </a:spcAft>
            </a:pPr>
            <a:r>
              <a:rPr lang="cs-CZ" sz="3200" kern="0" spc="600" dirty="0">
                <a:solidFill>
                  <a:srgbClr val="222222"/>
                </a:solidFill>
                <a:latin typeface="Arial" panose="020B0604020202020204" pitchFamily="34" charset="0"/>
                <a:ea typeface="Calibri" panose="020F0502020204030204" pitchFamily="34" charset="0"/>
                <a:cs typeface="Times New Roman" panose="02020603050405020304" pitchFamily="18" charset="0"/>
              </a:rPr>
              <a:t>CO SE POVEDLO-NA CO JSME PŘIŠLI</a:t>
            </a:r>
            <a:br>
              <a:rPr lang="cs-CZ" sz="3200" kern="0" spc="600" dirty="0">
                <a:solidFill>
                  <a:srgbClr val="222222"/>
                </a:solidFill>
                <a:latin typeface="Arial" panose="020B0604020202020204" pitchFamily="34" charset="0"/>
                <a:ea typeface="Calibri" panose="020F0502020204030204" pitchFamily="34" charset="0"/>
                <a:cs typeface="Times New Roman" panose="02020603050405020304" pitchFamily="18" charset="0"/>
              </a:rPr>
            </a:br>
            <a:r>
              <a:rPr lang="cs-CZ" sz="3200" kern="0" spc="600" dirty="0">
                <a:solidFill>
                  <a:srgbClr val="222222"/>
                </a:solidFill>
                <a:latin typeface="Arial" panose="020B0604020202020204" pitchFamily="34" charset="0"/>
                <a:ea typeface="Calibri" panose="020F0502020204030204" pitchFamily="34" charset="0"/>
                <a:cs typeface="Times New Roman" panose="02020603050405020304" pitchFamily="18" charset="0"/>
              </a:rPr>
              <a:t>A CO ZATÍM NE?</a:t>
            </a:r>
            <a:endParaRPr lang="cs-CZ" sz="3200" kern="100" spc="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ástupný obsah 8">
            <a:extLst>
              <a:ext uri="{FF2B5EF4-FFF2-40B4-BE49-F238E27FC236}">
                <a16:creationId xmlns:a16="http://schemas.microsoft.com/office/drawing/2014/main" id="{4D9815BF-0D69-FAE2-185A-618C6F0C29A0}"/>
              </a:ext>
            </a:extLst>
          </p:cNvPr>
          <p:cNvSpPr>
            <a:spLocks noGrp="1"/>
          </p:cNvSpPr>
          <p:nvPr>
            <p:ph idx="1"/>
          </p:nvPr>
        </p:nvSpPr>
        <p:spPr>
          <a:xfrm>
            <a:off x="838200" y="1940560"/>
            <a:ext cx="10515600" cy="4417844"/>
          </a:xfrm>
        </p:spPr>
        <p:txBody>
          <a:bodyPr>
            <a:normAutofit fontScale="77500" lnSpcReduction="20000"/>
          </a:bodyPr>
          <a:lstStyle/>
          <a:p>
            <a:pPr marL="0" indent="0">
              <a:buNone/>
            </a:pPr>
            <a:r>
              <a:rPr lang="cs-CZ" dirty="0"/>
              <a:t>ZÁKLADNÍ DOKUMENTY</a:t>
            </a:r>
          </a:p>
          <a:p>
            <a:pPr marL="0" indent="0">
              <a:buNone/>
            </a:pPr>
            <a:r>
              <a:rPr lang="cs-CZ" dirty="0"/>
              <a:t>ORGÁNY NADACE</a:t>
            </a:r>
          </a:p>
          <a:p>
            <a:pPr marL="0" indent="0">
              <a:buNone/>
            </a:pPr>
            <a:r>
              <a:rPr lang="cs-CZ" dirty="0"/>
              <a:t>VNITŘNÍ FUNGOVÁNÍ ORGANIZACE</a:t>
            </a:r>
          </a:p>
          <a:p>
            <a:pPr marL="0" indent="0">
              <a:buNone/>
            </a:pPr>
            <a:r>
              <a:rPr lang="cs-CZ" dirty="0"/>
              <a:t>WEB A CELKOVÝ VIZUÁL</a:t>
            </a:r>
          </a:p>
          <a:p>
            <a:pPr marL="0" indent="0">
              <a:buNone/>
            </a:pPr>
            <a:r>
              <a:rPr lang="cs-CZ" dirty="0"/>
              <a:t>ADRESÁŘ</a:t>
            </a:r>
          </a:p>
          <a:p>
            <a:pPr marL="0" indent="0">
              <a:buNone/>
            </a:pPr>
            <a:r>
              <a:rPr lang="cs-CZ" dirty="0"/>
              <a:t>MAILOVÝ SYSTÉM A NEWSLETTER, START PÉČE O DÁRCE</a:t>
            </a:r>
          </a:p>
          <a:p>
            <a:pPr marL="0" indent="0">
              <a:buNone/>
            </a:pPr>
            <a:r>
              <a:rPr lang="cs-CZ" dirty="0"/>
              <a:t>SÍTĚ A WIKI</a:t>
            </a:r>
          </a:p>
          <a:p>
            <a:pPr marL="0" indent="0">
              <a:buNone/>
            </a:pPr>
            <a:r>
              <a:rPr lang="cs-CZ" dirty="0"/>
              <a:t>ROZDĚLENÍ KAMPANÍ DLE PROGRAMŮ </a:t>
            </a:r>
          </a:p>
          <a:p>
            <a:pPr marL="0" indent="0">
              <a:buNone/>
            </a:pPr>
            <a:r>
              <a:rPr lang="cs-CZ" dirty="0"/>
              <a:t>– VELCÍ DÁRCI – AKVIZIČNÍ GRANT – MÁME 2/3 CÍLOVÉ ČÁSTKY</a:t>
            </a:r>
          </a:p>
          <a:p>
            <a:pPr marL="0" indent="0">
              <a:buNone/>
            </a:pPr>
            <a:r>
              <a:rPr lang="cs-CZ" dirty="0"/>
              <a:t>– MALÍ DÁRCI – ROZVOJOVÝ GRANT – ON-LINE KAMPAŇ – KAMPAŇ CHYSTÁME</a:t>
            </a:r>
          </a:p>
          <a:p>
            <a:pPr marL="0" indent="0">
              <a:buNone/>
            </a:pPr>
            <a:endParaRPr lang="cs-CZ" dirty="0"/>
          </a:p>
          <a:p>
            <a:pPr marL="0" indent="0">
              <a:buNone/>
            </a:pPr>
            <a:r>
              <a:rPr lang="cs-CZ" dirty="0"/>
              <a:t>CO CHYBÍ? KAPACITY NA TO, ABY TO ŠLO RYCHLEJI</a:t>
            </a:r>
          </a:p>
        </p:txBody>
      </p:sp>
    </p:spTree>
    <p:extLst>
      <p:ext uri="{BB962C8B-B14F-4D97-AF65-F5344CB8AC3E}">
        <p14:creationId xmlns:p14="http://schemas.microsoft.com/office/powerpoint/2010/main" val="35356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nodeType="withEffect">
                                  <p:stCondLst>
                                    <p:cond delay="0"/>
                                  </p:stCondLst>
                                  <p:endCondLst>
                                    <p:cond evt="onNext" delay="0">
                                      <p:tgtEl>
                                        <p:sldTgt/>
                                      </p:tgtEl>
                                    </p:cond>
                                  </p:end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8ED702E8-33D9-1FCF-C786-7D0EBD131312}"/>
              </a:ext>
            </a:extLst>
          </p:cNvPr>
          <p:cNvSpPr/>
          <p:nvPr/>
        </p:nvSpPr>
        <p:spPr>
          <a:xfrm>
            <a:off x="0" y="0"/>
            <a:ext cx="12192000" cy="6858000"/>
          </a:xfrm>
          <a:prstGeom prst="rect">
            <a:avLst/>
          </a:prstGeom>
          <a:gradFill>
            <a:gsLst>
              <a:gs pos="49000">
                <a:schemeClr val="bg1"/>
              </a:gs>
              <a:gs pos="100000">
                <a:srgbClr val="A9FFD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4" name="Obrázek 3" descr="Obsah obrázku černá, tma&#10;&#10;Popis byl vytvořen automaticky">
            <a:extLst>
              <a:ext uri="{FF2B5EF4-FFF2-40B4-BE49-F238E27FC236}">
                <a16:creationId xmlns:a16="http://schemas.microsoft.com/office/drawing/2014/main" id="{EBE9CCD1-8017-D10A-DDFF-C3CA0FAEE5BB}"/>
              </a:ext>
            </a:extLst>
          </p:cNvPr>
          <p:cNvPicPr>
            <a:picLocks noChangeAspect="1"/>
          </p:cNvPicPr>
          <p:nvPr/>
        </p:nvPicPr>
        <p:blipFill>
          <a:blip r:embed="rId2"/>
          <a:stretch>
            <a:fillRect/>
          </a:stretch>
        </p:blipFill>
        <p:spPr>
          <a:xfrm>
            <a:off x="11511674" y="6150832"/>
            <a:ext cx="449098" cy="449098"/>
          </a:xfrm>
          <a:prstGeom prst="rect">
            <a:avLst/>
          </a:prstGeom>
        </p:spPr>
      </p:pic>
      <p:sp>
        <p:nvSpPr>
          <p:cNvPr id="5" name="Nadpis 1">
            <a:extLst>
              <a:ext uri="{FF2B5EF4-FFF2-40B4-BE49-F238E27FC236}">
                <a16:creationId xmlns:a16="http://schemas.microsoft.com/office/drawing/2014/main" id="{125A9A5B-AE8E-6EB8-C120-B8DFC10EFCE7}"/>
              </a:ext>
            </a:extLst>
          </p:cNvPr>
          <p:cNvSpPr>
            <a:spLocks noGrp="1"/>
          </p:cNvSpPr>
          <p:nvPr>
            <p:ph type="title"/>
          </p:nvPr>
        </p:nvSpPr>
        <p:spPr>
          <a:xfrm>
            <a:off x="838200" y="499596"/>
            <a:ext cx="10515600" cy="1186964"/>
          </a:xfrm>
        </p:spPr>
        <p:txBody>
          <a:bodyPr>
            <a:normAutofit/>
          </a:bodyPr>
          <a:lstStyle/>
          <a:p>
            <a:pPr>
              <a:lnSpc>
                <a:spcPct val="107000"/>
              </a:lnSpc>
              <a:spcAft>
                <a:spcPts val="800"/>
              </a:spcAft>
            </a:pPr>
            <a:r>
              <a:rPr lang="cs-CZ" sz="3200" kern="0" spc="6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KAMPAŇ</a:t>
            </a:r>
            <a:r>
              <a:rPr lang="cs-CZ" sz="3200" kern="0" spc="600" dirty="0">
                <a:solidFill>
                  <a:srgbClr val="222222"/>
                </a:solidFill>
                <a:latin typeface="Arial" panose="020B0604020202020204" pitchFamily="34" charset="0"/>
                <a:ea typeface="Calibri" panose="020F0502020204030204" pitchFamily="34" charset="0"/>
                <a:cs typeface="Times New Roman" panose="02020603050405020304" pitchFamily="18" charset="0"/>
              </a:rPr>
              <a:t> PRO ROZVOJOVÝ GRANT</a:t>
            </a:r>
            <a:endParaRPr lang="cs-CZ" sz="3200" kern="100" spc="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ástupný obsah 8">
            <a:extLst>
              <a:ext uri="{FF2B5EF4-FFF2-40B4-BE49-F238E27FC236}">
                <a16:creationId xmlns:a16="http://schemas.microsoft.com/office/drawing/2014/main" id="{4D9815BF-0D69-FAE2-185A-618C6F0C29A0}"/>
              </a:ext>
            </a:extLst>
          </p:cNvPr>
          <p:cNvSpPr>
            <a:spLocks noGrp="1"/>
          </p:cNvSpPr>
          <p:nvPr>
            <p:ph idx="1"/>
          </p:nvPr>
        </p:nvSpPr>
        <p:spPr>
          <a:xfrm>
            <a:off x="838200" y="1849120"/>
            <a:ext cx="10515600" cy="4301712"/>
          </a:xfrm>
        </p:spPr>
        <p:txBody>
          <a:bodyPr>
            <a:normAutofit fontScale="92500" lnSpcReduction="20000"/>
          </a:bodyPr>
          <a:lstStyle/>
          <a:p>
            <a:pPr marL="0" indent="0">
              <a:buNone/>
            </a:pPr>
            <a:r>
              <a:rPr lang="cs-CZ" dirty="0"/>
              <a:t>VYPROFILOVALA SE JAKO ON-LINE KAMPAŇ – MAILING A FB</a:t>
            </a:r>
          </a:p>
          <a:p>
            <a:pPr marL="0" indent="0">
              <a:buNone/>
            </a:pPr>
            <a:r>
              <a:rPr lang="cs-CZ" dirty="0"/>
              <a:t>MAILING 2 500 KONTAKTŮ A FB SKRZE AMBASADORY KAMPANĚ</a:t>
            </a:r>
          </a:p>
          <a:p>
            <a:pPr marL="0" indent="0">
              <a:buNone/>
            </a:pPr>
            <a:r>
              <a:rPr lang="cs-CZ" dirty="0"/>
              <a:t>DOSAH 20 000 OSLOVENÝCH, ÚSPĚŠNOST 5%, PRŮMĚRNÝ DAR 1 000 KČ</a:t>
            </a:r>
          </a:p>
          <a:p>
            <a:pPr marL="0" indent="0">
              <a:buNone/>
            </a:pPr>
            <a:r>
              <a:rPr lang="cs-CZ" dirty="0"/>
              <a:t>DARUJME.CZ – 3 000 / 1 000 / 300 KČ</a:t>
            </a:r>
          </a:p>
          <a:p>
            <a:pPr marL="0" indent="0">
              <a:buNone/>
            </a:pPr>
            <a:r>
              <a:rPr lang="cs-CZ" dirty="0"/>
              <a:t>NÁZEV: VĚŘÍM, ŽE UMĚNÍ MĚNÍ ŽIVOT</a:t>
            </a:r>
          </a:p>
          <a:p>
            <a:pPr marL="0" indent="0">
              <a:buNone/>
            </a:pPr>
            <a:r>
              <a:rPr lang="cs-CZ" dirty="0"/>
              <a:t>VARIANTA: UMĚNÍ TVOŘÍ ŽIVOT HODNOTNĚJŠÍ</a:t>
            </a:r>
          </a:p>
          <a:p>
            <a:pPr marL="0" indent="0">
              <a:buNone/>
            </a:pPr>
            <a:r>
              <a:rPr lang="cs-CZ" dirty="0"/>
              <a:t>VIZUÁL A TESTOVÁNÍ: 11-12/2023</a:t>
            </a:r>
          </a:p>
          <a:p>
            <a:pPr marL="0" indent="0">
              <a:buNone/>
            </a:pPr>
            <a:r>
              <a:rPr lang="cs-CZ" dirty="0"/>
              <a:t>TERMÍN REALIZACE – S PODPOROU OBSAHU SÍTÍ: 1-3/2024</a:t>
            </a:r>
          </a:p>
          <a:p>
            <a:pPr marL="0" indent="0">
              <a:buNone/>
            </a:pPr>
            <a:r>
              <a:rPr lang="cs-CZ" dirty="0"/>
              <a:t>CÍL: 1 MILIÓN KČ NA ROZVOJOVÝ GRANT NSU</a:t>
            </a:r>
          </a:p>
          <a:p>
            <a:pPr marL="0" indent="0">
              <a:buNone/>
            </a:pPr>
            <a:r>
              <a:rPr lang="cs-CZ" dirty="0"/>
              <a:t>NÁKLADY: 40 TIS PERSONÁLNÍ, 20 TIS GRAFIKA A OBSAH, 15 TIS SÍTĚ</a:t>
            </a:r>
          </a:p>
        </p:txBody>
      </p:sp>
    </p:spTree>
    <p:extLst>
      <p:ext uri="{BB962C8B-B14F-4D97-AF65-F5344CB8AC3E}">
        <p14:creationId xmlns:p14="http://schemas.microsoft.com/office/powerpoint/2010/main" val="8125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nodeType="withEffect">
                                  <p:stCondLst>
                                    <p:cond delay="0"/>
                                  </p:stCondLst>
                                  <p:endCondLst>
                                    <p:cond evt="onNext" delay="0">
                                      <p:tgtEl>
                                        <p:sldTgt/>
                                      </p:tgtEl>
                                    </p:cond>
                                  </p:end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BD98D6A-4C32-4B08-B069-DA1B38BA09BA}"/>
              </a:ext>
            </a:extLst>
          </p:cNvPr>
          <p:cNvSpPr/>
          <p:nvPr/>
        </p:nvSpPr>
        <p:spPr>
          <a:xfrm>
            <a:off x="0" y="0"/>
            <a:ext cx="12192000" cy="6858000"/>
          </a:xfrm>
          <a:prstGeom prst="rect">
            <a:avLst/>
          </a:prstGeom>
          <a:gradFill>
            <a:gsLst>
              <a:gs pos="49000">
                <a:schemeClr val="bg1"/>
              </a:gs>
              <a:gs pos="100000">
                <a:srgbClr val="A9FFD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1" name="Obrázek 10" descr="Obsah obrázku černá, tma&#10;&#10;Popis byl vytvořen automaticky">
            <a:extLst>
              <a:ext uri="{FF2B5EF4-FFF2-40B4-BE49-F238E27FC236}">
                <a16:creationId xmlns:a16="http://schemas.microsoft.com/office/drawing/2014/main" id="{7AE567A7-D03C-6249-8C60-9DFD1D266123}"/>
              </a:ext>
            </a:extLst>
          </p:cNvPr>
          <p:cNvPicPr>
            <a:picLocks noChangeAspect="1"/>
          </p:cNvPicPr>
          <p:nvPr/>
        </p:nvPicPr>
        <p:blipFill>
          <a:blip r:embed="rId2"/>
          <a:stretch>
            <a:fillRect/>
          </a:stretch>
        </p:blipFill>
        <p:spPr>
          <a:xfrm>
            <a:off x="11511674" y="6150832"/>
            <a:ext cx="449098" cy="449098"/>
          </a:xfrm>
          <a:prstGeom prst="rect">
            <a:avLst/>
          </a:prstGeom>
        </p:spPr>
      </p:pic>
      <p:sp>
        <p:nvSpPr>
          <p:cNvPr id="16" name="Zástupný obsah 2">
            <a:extLst>
              <a:ext uri="{FF2B5EF4-FFF2-40B4-BE49-F238E27FC236}">
                <a16:creationId xmlns:a16="http://schemas.microsoft.com/office/drawing/2014/main" id="{64B29D11-65A6-5B82-24FD-5D9524BBF56C}"/>
              </a:ext>
            </a:extLst>
          </p:cNvPr>
          <p:cNvSpPr>
            <a:spLocks noGrp="1"/>
          </p:cNvSpPr>
          <p:nvPr>
            <p:ph idx="1"/>
          </p:nvPr>
        </p:nvSpPr>
        <p:spPr>
          <a:xfrm>
            <a:off x="838200" y="2722880"/>
            <a:ext cx="10515600" cy="2265680"/>
          </a:xfrm>
        </p:spPr>
        <p:txBody>
          <a:bodyPr>
            <a:normAutofit/>
          </a:bodyPr>
          <a:lstStyle/>
          <a:p>
            <a:pPr marL="0" indent="0">
              <a:buNone/>
            </a:pPr>
            <a:r>
              <a:rPr lang="cs-CZ" dirty="0"/>
              <a:t>POLOŽIL NÁM DŮLEŽITÉ OTÁZKY</a:t>
            </a:r>
          </a:p>
          <a:p>
            <a:pPr marL="0" indent="0">
              <a:buNone/>
            </a:pPr>
            <a:r>
              <a:rPr lang="cs-CZ" dirty="0"/>
              <a:t>POMÁHÁ NÁM NAJÍT ODPOVĚDI</a:t>
            </a:r>
          </a:p>
          <a:p>
            <a:pPr marL="0" indent="0">
              <a:buNone/>
            </a:pPr>
            <a:r>
              <a:rPr lang="cs-CZ" dirty="0"/>
              <a:t>DODAL NÁM ODVAHU, ŽE TO ZVLÁDNEME</a:t>
            </a:r>
          </a:p>
          <a:p>
            <a:pPr marL="0" indent="0">
              <a:buNone/>
            </a:pPr>
            <a:r>
              <a:rPr lang="cs-CZ" dirty="0"/>
              <a:t>NASMĚROVAL NÁS, KAM SE OBRÁTIT, KDYŽ TO NEBUDEME ZVLÁDAT</a:t>
            </a:r>
          </a:p>
        </p:txBody>
      </p:sp>
      <p:sp>
        <p:nvSpPr>
          <p:cNvPr id="13" name="Nadpis 1">
            <a:extLst>
              <a:ext uri="{FF2B5EF4-FFF2-40B4-BE49-F238E27FC236}">
                <a16:creationId xmlns:a16="http://schemas.microsoft.com/office/drawing/2014/main" id="{0D146F5A-0A6E-476F-43C4-B4274DB5A4D6}"/>
              </a:ext>
            </a:extLst>
          </p:cNvPr>
          <p:cNvSpPr>
            <a:spLocks noGrp="1"/>
          </p:cNvSpPr>
          <p:nvPr>
            <p:ph type="title"/>
          </p:nvPr>
        </p:nvSpPr>
        <p:spPr>
          <a:xfrm rot="10800000" flipV="1">
            <a:off x="838200" y="396239"/>
            <a:ext cx="10515600" cy="1625601"/>
          </a:xfrm>
        </p:spPr>
        <p:txBody>
          <a:bodyPr>
            <a:normAutofit/>
          </a:bodyPr>
          <a:lstStyle/>
          <a:p>
            <a:r>
              <a:rPr lang="cs-CZ" sz="3200" spc="600" dirty="0">
                <a:latin typeface="Arial" panose="020B0604020202020204" pitchFamily="34" charset="0"/>
                <a:cs typeface="Arial" panose="020B0604020202020204" pitchFamily="34" charset="0"/>
              </a:rPr>
              <a:t>CO JE NEJVĚTŠÍ PŘÍNOS FRINU ?</a:t>
            </a:r>
            <a:endParaRPr lang="cs-CZ" sz="3200" spc="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nodeType="withEffect">
                                  <p:stCondLst>
                                    <p:cond delay="0"/>
                                  </p:stCondLst>
                                  <p:endCondLst>
                                    <p:cond evt="onNext" delay="0">
                                      <p:tgtEl>
                                        <p:sldTgt/>
                                      </p:tgtEl>
                                    </p:cond>
                                  </p:endCondLst>
                                  <p:childTnLst>
                                    <p:animRot by="21600000">
                                      <p:cBhvr>
                                        <p:cTn id="6"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B6CB830C-6A86-44A9-E80F-7E5B01D25AEF}"/>
              </a:ext>
            </a:extLst>
          </p:cNvPr>
          <p:cNvSpPr/>
          <p:nvPr/>
        </p:nvSpPr>
        <p:spPr>
          <a:xfrm>
            <a:off x="0" y="0"/>
            <a:ext cx="12192000" cy="6858000"/>
          </a:xfrm>
          <a:prstGeom prst="rect">
            <a:avLst/>
          </a:prstGeom>
          <a:gradFill>
            <a:gsLst>
              <a:gs pos="49000">
                <a:schemeClr val="bg1"/>
              </a:gs>
              <a:gs pos="100000">
                <a:srgbClr val="A9FFD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Nadpis 1">
            <a:extLst>
              <a:ext uri="{FF2B5EF4-FFF2-40B4-BE49-F238E27FC236}">
                <a16:creationId xmlns:a16="http://schemas.microsoft.com/office/drawing/2014/main" id="{3ED7286D-8DFE-FCBD-A82C-E7FB9C1949CE}"/>
              </a:ext>
            </a:extLst>
          </p:cNvPr>
          <p:cNvSpPr txBox="1">
            <a:spLocks/>
          </p:cNvSpPr>
          <p:nvPr/>
        </p:nvSpPr>
        <p:spPr>
          <a:xfrm>
            <a:off x="836052" y="362977"/>
            <a:ext cx="10515600" cy="1486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spc="600" dirty="0">
                <a:latin typeface="Arial" panose="020B0604020202020204" pitchFamily="34" charset="0"/>
                <a:cs typeface="Arial" panose="020B0604020202020204" pitchFamily="34" charset="0"/>
              </a:rPr>
              <a:t>DĚKUJEME</a:t>
            </a:r>
          </a:p>
        </p:txBody>
      </p:sp>
      <p:pic>
        <p:nvPicPr>
          <p:cNvPr id="7" name="Obrázek 6" descr="Obsah obrázku černá, tma&#10;&#10;Popis byl vytvořen automaticky">
            <a:extLst>
              <a:ext uri="{FF2B5EF4-FFF2-40B4-BE49-F238E27FC236}">
                <a16:creationId xmlns:a16="http://schemas.microsoft.com/office/drawing/2014/main" id="{E0264B72-CAF1-249A-B733-DC94E76A3BC6}"/>
              </a:ext>
            </a:extLst>
          </p:cNvPr>
          <p:cNvPicPr>
            <a:picLocks noChangeAspect="1"/>
          </p:cNvPicPr>
          <p:nvPr/>
        </p:nvPicPr>
        <p:blipFill>
          <a:blip r:embed="rId2"/>
          <a:stretch>
            <a:fillRect/>
          </a:stretch>
        </p:blipFill>
        <p:spPr>
          <a:xfrm>
            <a:off x="5158725" y="2576781"/>
            <a:ext cx="1870253" cy="1870253"/>
          </a:xfrm>
          <a:prstGeom prst="rect">
            <a:avLst/>
          </a:prstGeom>
        </p:spPr>
      </p:pic>
      <p:pic>
        <p:nvPicPr>
          <p:cNvPr id="3" name="Obrázek 2">
            <a:extLst>
              <a:ext uri="{FF2B5EF4-FFF2-40B4-BE49-F238E27FC236}">
                <a16:creationId xmlns:a16="http://schemas.microsoft.com/office/drawing/2014/main" id="{F4888736-0A13-8EC1-8614-D80A030ECBF5}"/>
              </a:ext>
            </a:extLst>
          </p:cNvPr>
          <p:cNvPicPr>
            <a:picLocks noChangeAspect="1"/>
          </p:cNvPicPr>
          <p:nvPr/>
        </p:nvPicPr>
        <p:blipFill>
          <a:blip r:embed="rId3"/>
          <a:stretch>
            <a:fillRect/>
          </a:stretch>
        </p:blipFill>
        <p:spPr>
          <a:xfrm>
            <a:off x="9027800" y="690277"/>
            <a:ext cx="1725330" cy="670962"/>
          </a:xfrm>
          <a:prstGeom prst="rect">
            <a:avLst/>
          </a:prstGeom>
        </p:spPr>
      </p:pic>
      <p:pic>
        <p:nvPicPr>
          <p:cNvPr id="5" name="Obrázek 4">
            <a:extLst>
              <a:ext uri="{FF2B5EF4-FFF2-40B4-BE49-F238E27FC236}">
                <a16:creationId xmlns:a16="http://schemas.microsoft.com/office/drawing/2014/main" id="{5E337AC3-5DAA-2378-E007-B10968FA3D74}"/>
              </a:ext>
            </a:extLst>
          </p:cNvPr>
          <p:cNvPicPr>
            <a:picLocks noChangeAspect="1"/>
          </p:cNvPicPr>
          <p:nvPr/>
        </p:nvPicPr>
        <p:blipFill>
          <a:blip r:embed="rId4"/>
          <a:stretch>
            <a:fillRect/>
          </a:stretch>
        </p:blipFill>
        <p:spPr>
          <a:xfrm>
            <a:off x="6996043" y="663835"/>
            <a:ext cx="1512858" cy="723845"/>
          </a:xfrm>
          <a:prstGeom prst="rect">
            <a:avLst/>
          </a:prstGeom>
        </p:spPr>
      </p:pic>
      <p:pic>
        <p:nvPicPr>
          <p:cNvPr id="11" name="Obrázek 10">
            <a:extLst>
              <a:ext uri="{FF2B5EF4-FFF2-40B4-BE49-F238E27FC236}">
                <a16:creationId xmlns:a16="http://schemas.microsoft.com/office/drawing/2014/main" id="{B7072852-B578-FEB2-71CE-DDA3F5EDA9D3}"/>
              </a:ext>
            </a:extLst>
          </p:cNvPr>
          <p:cNvPicPr>
            <a:picLocks noChangeAspect="1"/>
          </p:cNvPicPr>
          <p:nvPr/>
        </p:nvPicPr>
        <p:blipFill>
          <a:blip r:embed="rId5"/>
          <a:stretch>
            <a:fillRect/>
          </a:stretch>
        </p:blipFill>
        <p:spPr>
          <a:xfrm>
            <a:off x="3994046" y="412389"/>
            <a:ext cx="2922374" cy="1226738"/>
          </a:xfrm>
          <a:prstGeom prst="rect">
            <a:avLst/>
          </a:prstGeom>
        </p:spPr>
      </p:pic>
    </p:spTree>
    <p:extLst>
      <p:ext uri="{BB962C8B-B14F-4D97-AF65-F5344CB8AC3E}">
        <p14:creationId xmlns:p14="http://schemas.microsoft.com/office/powerpoint/2010/main" val="19279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nodeType="withEffect">
                                  <p:stCondLst>
                                    <p:cond delay="0"/>
                                  </p:stCondLst>
                                  <p:endCondLst>
                                    <p:cond evt="onNext" delay="0">
                                      <p:tgtEl>
                                        <p:sldTgt/>
                                      </p:tgtEl>
                                    </p:cond>
                                  </p:endCondLst>
                                  <p:childTnLst>
                                    <p:animRot by="21600000">
                                      <p:cBhvr>
                                        <p:cTn id="6"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a:extLst>
              <a:ext uri="{FF2B5EF4-FFF2-40B4-BE49-F238E27FC236}">
                <a16:creationId xmlns:a16="http://schemas.microsoft.com/office/drawing/2014/main" id="{8829AD47-8A49-4A53-BF7B-11FC4C5B22AD}"/>
              </a:ext>
            </a:extLst>
          </p:cNvPr>
          <p:cNvPicPr>
            <a:picLocks noChangeAspect="1"/>
          </p:cNvPicPr>
          <p:nvPr/>
        </p:nvPicPr>
        <p:blipFill>
          <a:blip r:embed="rId2"/>
          <a:stretch>
            <a:fillRect/>
          </a:stretch>
        </p:blipFill>
        <p:spPr>
          <a:xfrm>
            <a:off x="-35782" y="3388489"/>
            <a:ext cx="4106535" cy="2901886"/>
          </a:xfrm>
          <a:prstGeom prst="rect">
            <a:avLst/>
          </a:prstGeom>
        </p:spPr>
      </p:pic>
      <p:sp>
        <p:nvSpPr>
          <p:cNvPr id="26" name="Zaoblený obdélník 25">
            <a:extLst>
              <a:ext uri="{FF2B5EF4-FFF2-40B4-BE49-F238E27FC236}">
                <a16:creationId xmlns:a16="http://schemas.microsoft.com/office/drawing/2014/main" id="{80CAC45A-D1C2-443E-2EB0-0A13C6A388CE}"/>
              </a:ext>
            </a:extLst>
          </p:cNvPr>
          <p:cNvSpPr/>
          <p:nvPr/>
        </p:nvSpPr>
        <p:spPr>
          <a:xfrm>
            <a:off x="695916" y="3298091"/>
            <a:ext cx="1321570" cy="354159"/>
          </a:xfrm>
          <a:prstGeom prst="roundRect">
            <a:avLst/>
          </a:prstGeom>
          <a:gradFill flip="none" rotWithShape="1">
            <a:gsLst>
              <a:gs pos="100000">
                <a:schemeClr val="accent1">
                  <a:lumMod val="0"/>
                  <a:lumOff val="100000"/>
                </a:schemeClr>
              </a:gs>
              <a:gs pos="46000">
                <a:srgbClr val="A9FFD2"/>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a:extLst>
              <a:ext uri="{FF2B5EF4-FFF2-40B4-BE49-F238E27FC236}">
                <a16:creationId xmlns:a16="http://schemas.microsoft.com/office/drawing/2014/main" id="{D58920C4-EABB-207F-A6BF-8B8FF22A97BD}"/>
              </a:ext>
            </a:extLst>
          </p:cNvPr>
          <p:cNvSpPr/>
          <p:nvPr/>
        </p:nvSpPr>
        <p:spPr>
          <a:xfrm>
            <a:off x="695916" y="1825625"/>
            <a:ext cx="1270770" cy="337130"/>
          </a:xfrm>
          <a:prstGeom prst="roundRect">
            <a:avLst/>
          </a:prstGeom>
          <a:gradFill flip="none" rotWithShape="1">
            <a:gsLst>
              <a:gs pos="100000">
                <a:schemeClr val="accent1">
                  <a:lumMod val="0"/>
                  <a:lumOff val="100000"/>
                </a:schemeClr>
              </a:gs>
              <a:gs pos="46000">
                <a:srgbClr val="A9FFD2"/>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8A188EDB-F43A-5158-8184-487548C901DA}"/>
              </a:ext>
            </a:extLst>
          </p:cNvPr>
          <p:cNvSpPr>
            <a:spLocks noGrp="1"/>
          </p:cNvSpPr>
          <p:nvPr>
            <p:ph type="title"/>
          </p:nvPr>
        </p:nvSpPr>
        <p:spPr/>
        <p:txBody>
          <a:bodyPr>
            <a:normAutofit/>
          </a:bodyPr>
          <a:lstStyle/>
          <a:p>
            <a:r>
              <a:rPr lang="cs-CZ" sz="3200" spc="600" dirty="0">
                <a:effectLst/>
                <a:latin typeface="Arial" panose="020B0604020202020204" pitchFamily="34" charset="0"/>
                <a:cs typeface="Arial" panose="020B0604020202020204" pitchFamily="34" charset="0"/>
              </a:rPr>
              <a:t>PŘEDSTAVENÍ INSTITUCE</a:t>
            </a:r>
          </a:p>
        </p:txBody>
      </p:sp>
      <p:pic>
        <p:nvPicPr>
          <p:cNvPr id="5" name="Obrázek 4" descr="Obsah obrázku čtverec, Symetrie&#10;&#10;Popis byl vytvořen automaticky">
            <a:extLst>
              <a:ext uri="{FF2B5EF4-FFF2-40B4-BE49-F238E27FC236}">
                <a16:creationId xmlns:a16="http://schemas.microsoft.com/office/drawing/2014/main" id="{254D1471-FD52-D08B-F293-BBB3AD75CC22}"/>
              </a:ext>
            </a:extLst>
          </p:cNvPr>
          <p:cNvPicPr>
            <a:picLocks noChangeAspect="1"/>
          </p:cNvPicPr>
          <p:nvPr/>
        </p:nvPicPr>
        <p:blipFill>
          <a:blip r:embed="rId3"/>
          <a:stretch>
            <a:fillRect/>
          </a:stretch>
        </p:blipFill>
        <p:spPr>
          <a:xfrm>
            <a:off x="11160016" y="5758465"/>
            <a:ext cx="734410" cy="734410"/>
          </a:xfrm>
          <a:prstGeom prst="rect">
            <a:avLst/>
          </a:prstGeom>
        </p:spPr>
      </p:pic>
      <p:pic>
        <p:nvPicPr>
          <p:cNvPr id="12" name="Obrázek 11">
            <a:extLst>
              <a:ext uri="{FF2B5EF4-FFF2-40B4-BE49-F238E27FC236}">
                <a16:creationId xmlns:a16="http://schemas.microsoft.com/office/drawing/2014/main" id="{8F91EDE7-D0F3-1DEC-8187-A8AD9D263BF1}"/>
              </a:ext>
            </a:extLst>
          </p:cNvPr>
          <p:cNvPicPr>
            <a:picLocks noChangeAspect="1"/>
          </p:cNvPicPr>
          <p:nvPr/>
        </p:nvPicPr>
        <p:blipFill>
          <a:blip r:embed="rId4"/>
          <a:stretch>
            <a:fillRect/>
          </a:stretch>
        </p:blipFill>
        <p:spPr>
          <a:xfrm>
            <a:off x="3426367" y="4540294"/>
            <a:ext cx="1781253" cy="582608"/>
          </a:xfrm>
          <a:prstGeom prst="rect">
            <a:avLst/>
          </a:prstGeom>
        </p:spPr>
      </p:pic>
      <p:pic>
        <p:nvPicPr>
          <p:cNvPr id="16" name="Obrázek 15">
            <a:extLst>
              <a:ext uri="{FF2B5EF4-FFF2-40B4-BE49-F238E27FC236}">
                <a16:creationId xmlns:a16="http://schemas.microsoft.com/office/drawing/2014/main" id="{D8EDD257-0BCE-2636-F5D6-FC8EF139B555}"/>
              </a:ext>
            </a:extLst>
          </p:cNvPr>
          <p:cNvPicPr>
            <a:picLocks noChangeAspect="1"/>
          </p:cNvPicPr>
          <p:nvPr/>
        </p:nvPicPr>
        <p:blipFill>
          <a:blip r:embed="rId5"/>
          <a:stretch>
            <a:fillRect/>
          </a:stretch>
        </p:blipFill>
        <p:spPr>
          <a:xfrm>
            <a:off x="2694741" y="3388489"/>
            <a:ext cx="4106534" cy="2901885"/>
          </a:xfrm>
          <a:prstGeom prst="rect">
            <a:avLst/>
          </a:prstGeom>
        </p:spPr>
      </p:pic>
      <p:sp>
        <p:nvSpPr>
          <p:cNvPr id="20" name="TextovéPole 19">
            <a:extLst>
              <a:ext uri="{FF2B5EF4-FFF2-40B4-BE49-F238E27FC236}">
                <a16:creationId xmlns:a16="http://schemas.microsoft.com/office/drawing/2014/main" id="{01297C31-FFAC-2113-9B03-B9AFFC617DE8}"/>
              </a:ext>
            </a:extLst>
          </p:cNvPr>
          <p:cNvSpPr txBox="1"/>
          <p:nvPr/>
        </p:nvSpPr>
        <p:spPr>
          <a:xfrm>
            <a:off x="847683" y="5273993"/>
            <a:ext cx="2588167" cy="523221"/>
          </a:xfrm>
          <a:prstGeom prst="rect">
            <a:avLst/>
          </a:prstGeom>
          <a:noFill/>
        </p:spPr>
        <p:txBody>
          <a:bodyPr wrap="square">
            <a:spAutoFit/>
          </a:bodyPr>
          <a:lstStyle/>
          <a:p>
            <a:r>
              <a:rPr lang="cs-CZ" sz="1400" dirty="0">
                <a:effectLst/>
                <a:latin typeface="Arial" panose="020B0604020202020204" pitchFamily="34" charset="0"/>
                <a:ea typeface="Helvetica Neue" panose="02000503000000020004" pitchFamily="2" charset="0"/>
                <a:cs typeface="Arial" panose="020B0604020202020204" pitchFamily="34" charset="0"/>
              </a:rPr>
              <a:t>granty a podpora dalších institucí včetně CSU </a:t>
            </a:r>
            <a:endParaRPr lang="cs-CZ" sz="1400" dirty="0">
              <a:latin typeface="Arial" panose="020B0604020202020204" pitchFamily="34" charset="0"/>
              <a:ea typeface="Helvetica Neue" panose="02000503000000020004" pitchFamily="2" charset="0"/>
              <a:cs typeface="Arial" panose="020B0604020202020204" pitchFamily="34" charset="0"/>
            </a:endParaRPr>
          </a:p>
        </p:txBody>
      </p:sp>
      <p:sp>
        <p:nvSpPr>
          <p:cNvPr id="21" name="TextovéPole 20">
            <a:extLst>
              <a:ext uri="{FF2B5EF4-FFF2-40B4-BE49-F238E27FC236}">
                <a16:creationId xmlns:a16="http://schemas.microsoft.com/office/drawing/2014/main" id="{5BBC633A-5B47-6F3F-2A61-6E0C141E5936}"/>
              </a:ext>
            </a:extLst>
          </p:cNvPr>
          <p:cNvSpPr txBox="1"/>
          <p:nvPr/>
        </p:nvSpPr>
        <p:spPr>
          <a:xfrm>
            <a:off x="3578134" y="5267234"/>
            <a:ext cx="2725431" cy="523221"/>
          </a:xfrm>
          <a:prstGeom prst="rect">
            <a:avLst/>
          </a:prstGeom>
          <a:noFill/>
        </p:spPr>
        <p:txBody>
          <a:bodyPr wrap="square">
            <a:spAutoFit/>
          </a:bodyPr>
          <a:lstStyle/>
          <a:p>
            <a:r>
              <a:rPr lang="cs-CZ" sz="1400" dirty="0">
                <a:effectLst/>
                <a:latin typeface="Arial" panose="020B0604020202020204" pitchFamily="34" charset="0"/>
                <a:ea typeface="Helvetica Neue" panose="02000503000000020004" pitchFamily="2" charset="0"/>
                <a:cs typeface="Arial" panose="020B0604020202020204" pitchFamily="34" charset="0"/>
              </a:rPr>
              <a:t>výstavy, rezidence, knihovna, dokumentace </a:t>
            </a:r>
            <a:endParaRPr lang="cs-CZ" sz="1400" dirty="0">
              <a:latin typeface="Arial" panose="020B0604020202020204" pitchFamily="34" charset="0"/>
              <a:ea typeface="Helvetica Neue" panose="02000503000000020004" pitchFamily="2" charset="0"/>
              <a:cs typeface="Arial" panose="020B0604020202020204" pitchFamily="34" charset="0"/>
            </a:endParaRPr>
          </a:p>
        </p:txBody>
      </p:sp>
      <p:sp>
        <p:nvSpPr>
          <p:cNvPr id="3" name="Zástupný obsah 2">
            <a:extLst>
              <a:ext uri="{FF2B5EF4-FFF2-40B4-BE49-F238E27FC236}">
                <a16:creationId xmlns:a16="http://schemas.microsoft.com/office/drawing/2014/main" id="{FA9676B9-FADB-B873-4186-07D7B8FE0567}"/>
              </a:ext>
            </a:extLst>
          </p:cNvPr>
          <p:cNvSpPr>
            <a:spLocks noGrp="1"/>
          </p:cNvSpPr>
          <p:nvPr>
            <p:ph idx="1"/>
          </p:nvPr>
        </p:nvSpPr>
        <p:spPr>
          <a:xfrm>
            <a:off x="838200" y="1825624"/>
            <a:ext cx="10515600" cy="4189095"/>
          </a:xfrm>
        </p:spPr>
        <p:txBody>
          <a:bodyPr/>
          <a:lstStyle/>
          <a:p>
            <a:pPr marL="0" indent="0">
              <a:buNone/>
            </a:pPr>
            <a:r>
              <a:rPr lang="cs-CZ" sz="2000" spc="600" dirty="0">
                <a:effectLst/>
                <a:latin typeface="Arial" panose="020B0604020202020204" pitchFamily="34" charset="0"/>
                <a:cs typeface="Arial" panose="020B0604020202020204" pitchFamily="34" charset="0"/>
              </a:rPr>
              <a:t>1992</a:t>
            </a:r>
          </a:p>
          <a:p>
            <a:pPr marL="0" indent="0">
              <a:buNone/>
            </a:pPr>
            <a:r>
              <a:rPr lang="cs-CZ" sz="2000" dirty="0" err="1">
                <a:effectLst/>
                <a:latin typeface="Arial" panose="020B0604020202020204" pitchFamily="34" charset="0"/>
                <a:cs typeface="Arial" panose="020B0604020202020204" pitchFamily="34" charset="0"/>
              </a:rPr>
              <a:t>Sorosovo</a:t>
            </a:r>
            <a:r>
              <a:rPr lang="cs-CZ" sz="2000" dirty="0">
                <a:effectLst/>
                <a:latin typeface="Arial" panose="020B0604020202020204" pitchFamily="34" charset="0"/>
                <a:cs typeface="Arial" panose="020B0604020202020204" pitchFamily="34" charset="0"/>
              </a:rPr>
              <a:t> centrum současného umění Praha</a:t>
            </a:r>
          </a:p>
          <a:p>
            <a:pPr marL="0" indent="0">
              <a:buNone/>
            </a:pPr>
            <a:r>
              <a:rPr lang="cs-CZ" sz="2000" dirty="0">
                <a:effectLst/>
                <a:latin typeface="Arial" panose="020B0604020202020204" pitchFamily="34" charset="0"/>
                <a:cs typeface="Arial" panose="020B0604020202020204" pitchFamily="34" charset="0"/>
              </a:rPr>
              <a:t>Granty na podporu umělců, výstavy, publikace, dokumentace, rezidence, knihovna </a:t>
            </a:r>
          </a:p>
          <a:p>
            <a:pPr marL="0" indent="0">
              <a:buNone/>
            </a:pPr>
            <a:br>
              <a:rPr lang="cs-CZ" sz="2000" dirty="0">
                <a:effectLst/>
                <a:latin typeface="Arial" panose="020B0604020202020204" pitchFamily="34" charset="0"/>
                <a:cs typeface="Arial" panose="020B0604020202020204" pitchFamily="34" charset="0"/>
              </a:rPr>
            </a:br>
            <a:r>
              <a:rPr lang="cs-CZ" sz="2000" spc="600" dirty="0">
                <a:effectLst/>
                <a:latin typeface="Arial" panose="020B0604020202020204" pitchFamily="34" charset="0"/>
                <a:cs typeface="Arial" panose="020B0604020202020204" pitchFamily="34" charset="0"/>
              </a:rPr>
              <a:t>1999</a:t>
            </a:r>
          </a:p>
          <a:p>
            <a:pPr marL="0" indent="0">
              <a:buNone/>
            </a:pPr>
            <a:r>
              <a:rPr lang="cs-CZ" sz="2000" dirty="0">
                <a:effectLst/>
                <a:latin typeface="Arial" panose="020B0604020202020204" pitchFamily="34" charset="0"/>
                <a:cs typeface="Arial" panose="020B0604020202020204" pitchFamily="34" charset="0"/>
              </a:rPr>
              <a:t>Rozdělení na NSU a CSU – v praxi NCSU</a:t>
            </a:r>
          </a:p>
        </p:txBody>
      </p:sp>
    </p:spTree>
    <p:extLst>
      <p:ext uri="{BB962C8B-B14F-4D97-AF65-F5344CB8AC3E}">
        <p14:creationId xmlns:p14="http://schemas.microsoft.com/office/powerpoint/2010/main" val="121242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aoblený obdélník 8">
            <a:extLst>
              <a:ext uri="{FF2B5EF4-FFF2-40B4-BE49-F238E27FC236}">
                <a16:creationId xmlns:a16="http://schemas.microsoft.com/office/drawing/2014/main" id="{EB6C9C07-BA84-B3CD-7DAC-875279A4AADB}"/>
              </a:ext>
            </a:extLst>
          </p:cNvPr>
          <p:cNvSpPr/>
          <p:nvPr/>
        </p:nvSpPr>
        <p:spPr>
          <a:xfrm>
            <a:off x="8369057" y="761205"/>
            <a:ext cx="1629149" cy="534057"/>
          </a:xfrm>
          <a:prstGeom prst="roundRect">
            <a:avLst/>
          </a:prstGeom>
          <a:gradFill flip="none" rotWithShape="1">
            <a:gsLst>
              <a:gs pos="100000">
                <a:schemeClr val="accent1">
                  <a:lumMod val="0"/>
                  <a:lumOff val="100000"/>
                </a:schemeClr>
              </a:gs>
              <a:gs pos="46000">
                <a:srgbClr val="A9FFD2"/>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Nadpis 1">
            <a:extLst>
              <a:ext uri="{FF2B5EF4-FFF2-40B4-BE49-F238E27FC236}">
                <a16:creationId xmlns:a16="http://schemas.microsoft.com/office/drawing/2014/main" id="{197A9D85-EE04-7178-C991-DD62A5F4DBAA}"/>
              </a:ext>
            </a:extLst>
          </p:cNvPr>
          <p:cNvSpPr>
            <a:spLocks noGrp="1"/>
          </p:cNvSpPr>
          <p:nvPr>
            <p:ph type="title"/>
          </p:nvPr>
        </p:nvSpPr>
        <p:spPr>
          <a:xfrm>
            <a:off x="838200" y="499595"/>
            <a:ext cx="9433560" cy="1191093"/>
          </a:xfrm>
        </p:spPr>
        <p:txBody>
          <a:bodyPr>
            <a:normAutofit/>
          </a:bodyPr>
          <a:lstStyle/>
          <a:p>
            <a:r>
              <a:rPr lang="cs-CZ" sz="3200" spc="600" dirty="0">
                <a:effectLst/>
                <a:latin typeface="Arial" panose="020B0604020202020204" pitchFamily="34" charset="0"/>
                <a:cs typeface="Arial" panose="020B0604020202020204" pitchFamily="34" charset="0"/>
              </a:rPr>
              <a:t>FINANCOVÁNÍ NSU OD ROKU 2002</a:t>
            </a:r>
          </a:p>
        </p:txBody>
      </p:sp>
      <p:sp>
        <p:nvSpPr>
          <p:cNvPr id="5" name="Zástupný obsah 2">
            <a:extLst>
              <a:ext uri="{FF2B5EF4-FFF2-40B4-BE49-F238E27FC236}">
                <a16:creationId xmlns:a16="http://schemas.microsoft.com/office/drawing/2014/main" id="{6BE67FE3-5B3F-ED3C-5C94-943736DD0E9A}"/>
              </a:ext>
            </a:extLst>
          </p:cNvPr>
          <p:cNvSpPr>
            <a:spLocks noGrp="1"/>
          </p:cNvSpPr>
          <p:nvPr>
            <p:ph idx="1"/>
          </p:nvPr>
        </p:nvSpPr>
        <p:spPr/>
        <p:txBody>
          <a:bodyPr/>
          <a:lstStyle/>
          <a:p>
            <a:pPr marL="0" indent="0">
              <a:buNone/>
            </a:pPr>
            <a:r>
              <a:rPr lang="cs-CZ" sz="2000" dirty="0">
                <a:effectLst/>
                <a:latin typeface="Arial" panose="020B0604020202020204" pitchFamily="34" charset="0"/>
                <a:cs typeface="Arial" panose="020B0604020202020204" pitchFamily="34" charset="0"/>
              </a:rPr>
              <a:t>Výnos nadačního jmění obdrženého od NIF /35 </a:t>
            </a:r>
            <a:r>
              <a:rPr lang="cs-CZ" sz="2000" dirty="0">
                <a:latin typeface="Arial" panose="020B0604020202020204" pitchFamily="34" charset="0"/>
                <a:cs typeface="Arial" panose="020B0604020202020204" pitchFamily="34" charset="0"/>
              </a:rPr>
              <a:t>m</a:t>
            </a:r>
            <a:r>
              <a:rPr lang="cs-CZ" sz="2000" dirty="0">
                <a:effectLst/>
                <a:latin typeface="Arial" panose="020B0604020202020204" pitchFamily="34" charset="0"/>
                <a:cs typeface="Arial" panose="020B0604020202020204" pitchFamily="34" charset="0"/>
              </a:rPr>
              <a:t>ilionů Kč/ a dary</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R</a:t>
            </a:r>
            <a:r>
              <a:rPr lang="cs-CZ" sz="2000" dirty="0">
                <a:effectLst/>
                <a:latin typeface="Arial" panose="020B0604020202020204" pitchFamily="34" charset="0"/>
                <a:cs typeface="Arial" panose="020B0604020202020204" pitchFamily="34" charset="0"/>
              </a:rPr>
              <a:t>ozpočet okolo 2 milionů Kč ročně</a:t>
            </a:r>
          </a:p>
          <a:p>
            <a:pPr marL="0" indent="0">
              <a:buNone/>
            </a:pPr>
            <a:endParaRPr lang="cs-CZ" sz="2000" dirty="0">
              <a:effectLst/>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Od roku1992 do 2020 rozděleno grantovými programy a příspěvky 50 milionů Kč</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a:effectLst/>
                <a:latin typeface="Arial" panose="020B0604020202020204" pitchFamily="34" charset="0"/>
                <a:cs typeface="Arial" panose="020B0604020202020204" pitchFamily="34" charset="0"/>
              </a:rPr>
              <a:t>Mezi 750 projektů – 150 jednotlivců a 200 organizací</a:t>
            </a:r>
          </a:p>
          <a:p>
            <a:pPr marL="0" indent="0">
              <a:buNone/>
            </a:pPr>
            <a:br>
              <a:rPr lang="cs-CZ" sz="2000" dirty="0">
                <a:effectLst/>
                <a:latin typeface="Arial" panose="020B0604020202020204" pitchFamily="34" charset="0"/>
                <a:cs typeface="Arial" panose="020B0604020202020204" pitchFamily="34" charset="0"/>
              </a:rPr>
            </a:br>
            <a:endParaRPr lang="cs-CZ" dirty="0"/>
          </a:p>
        </p:txBody>
      </p:sp>
      <p:pic>
        <p:nvPicPr>
          <p:cNvPr id="6" name="Obrázek 5" descr="Obsah obrázku čtverec, Symetrie&#10;&#10;Popis byl vytvořen automaticky">
            <a:extLst>
              <a:ext uri="{FF2B5EF4-FFF2-40B4-BE49-F238E27FC236}">
                <a16:creationId xmlns:a16="http://schemas.microsoft.com/office/drawing/2014/main" id="{2534D0C8-FCD1-DD9F-6D13-63C91C151F83}"/>
              </a:ext>
            </a:extLst>
          </p:cNvPr>
          <p:cNvPicPr>
            <a:picLocks noChangeAspect="1"/>
          </p:cNvPicPr>
          <p:nvPr/>
        </p:nvPicPr>
        <p:blipFill>
          <a:blip r:embed="rId2"/>
          <a:stretch>
            <a:fillRect/>
          </a:stretch>
        </p:blipFill>
        <p:spPr>
          <a:xfrm>
            <a:off x="11160016" y="5758465"/>
            <a:ext cx="734410" cy="734410"/>
          </a:xfrm>
          <a:prstGeom prst="rect">
            <a:avLst/>
          </a:prstGeom>
        </p:spPr>
      </p:pic>
    </p:spTree>
    <p:extLst>
      <p:ext uri="{BB962C8B-B14F-4D97-AF65-F5344CB8AC3E}">
        <p14:creationId xmlns:p14="http://schemas.microsoft.com/office/powerpoint/2010/main" val="396151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ený obdélník 6">
            <a:extLst>
              <a:ext uri="{FF2B5EF4-FFF2-40B4-BE49-F238E27FC236}">
                <a16:creationId xmlns:a16="http://schemas.microsoft.com/office/drawing/2014/main" id="{82A9859B-7762-E76B-FE73-3B6B248C1368}"/>
              </a:ext>
            </a:extLst>
          </p:cNvPr>
          <p:cNvSpPr/>
          <p:nvPr/>
        </p:nvSpPr>
        <p:spPr>
          <a:xfrm>
            <a:off x="3280782" y="761205"/>
            <a:ext cx="1629149" cy="534057"/>
          </a:xfrm>
          <a:prstGeom prst="roundRect">
            <a:avLst/>
          </a:prstGeom>
          <a:gradFill flip="none" rotWithShape="1">
            <a:gsLst>
              <a:gs pos="100000">
                <a:schemeClr val="accent1">
                  <a:lumMod val="0"/>
                  <a:lumOff val="100000"/>
                </a:schemeClr>
              </a:gs>
              <a:gs pos="46000">
                <a:srgbClr val="A9FFD2"/>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B603603-B102-0D61-086F-1CF37EBA1D08}"/>
              </a:ext>
            </a:extLst>
          </p:cNvPr>
          <p:cNvSpPr>
            <a:spLocks noGrp="1"/>
          </p:cNvSpPr>
          <p:nvPr>
            <p:ph type="title"/>
          </p:nvPr>
        </p:nvSpPr>
        <p:spPr/>
        <p:txBody>
          <a:bodyPr>
            <a:normAutofit/>
          </a:bodyPr>
          <a:lstStyle/>
          <a:p>
            <a:r>
              <a:rPr lang="cs-CZ" sz="3200" spc="600" dirty="0">
                <a:effectLst/>
                <a:latin typeface="Arial" panose="020B0604020202020204" pitchFamily="34" charset="0"/>
                <a:cs typeface="Arial" panose="020B0604020202020204" pitchFamily="34" charset="0"/>
              </a:rPr>
              <a:t>OD ROKU 2014</a:t>
            </a:r>
          </a:p>
        </p:txBody>
      </p:sp>
      <p:sp>
        <p:nvSpPr>
          <p:cNvPr id="3" name="Zástupný obsah 2">
            <a:extLst>
              <a:ext uri="{FF2B5EF4-FFF2-40B4-BE49-F238E27FC236}">
                <a16:creationId xmlns:a16="http://schemas.microsoft.com/office/drawing/2014/main" id="{EB11A1BA-A7DF-05F4-8ACD-CC053EDF8445}"/>
              </a:ext>
            </a:extLst>
          </p:cNvPr>
          <p:cNvSpPr>
            <a:spLocks noGrp="1"/>
          </p:cNvSpPr>
          <p:nvPr>
            <p:ph idx="1"/>
          </p:nvPr>
        </p:nvSpPr>
        <p:spPr/>
        <p:txBody>
          <a:bodyPr>
            <a:normAutofit/>
          </a:bodyPr>
          <a:lstStyle/>
          <a:p>
            <a:pPr marL="0" indent="0">
              <a:buNone/>
            </a:pPr>
            <a:r>
              <a:rPr lang="cs-CZ" sz="2000" dirty="0">
                <a:effectLst/>
                <a:latin typeface="Arial" panose="020B0604020202020204" pitchFamily="34" charset="0"/>
                <a:cs typeface="Arial" panose="020B0604020202020204" pitchFamily="34" charset="0"/>
              </a:rPr>
              <a:t>NSU vložila nadační jmění do nemovitosti</a:t>
            </a:r>
            <a:br>
              <a:rPr lang="cs-CZ" sz="2000" dirty="0">
                <a:effectLst/>
                <a:latin typeface="Arial" panose="020B0604020202020204" pitchFamily="34" charset="0"/>
                <a:cs typeface="Arial" panose="020B0604020202020204" pitchFamily="34" charset="0"/>
              </a:rPr>
            </a:br>
            <a:endParaRPr lang="cs-CZ" sz="2000" dirty="0">
              <a:effectLst/>
              <a:latin typeface="Arial" panose="020B0604020202020204" pitchFamily="34" charset="0"/>
              <a:cs typeface="Arial" panose="020B0604020202020204" pitchFamily="34" charset="0"/>
            </a:endParaRPr>
          </a:p>
          <a:p>
            <a:pPr marL="0" indent="0">
              <a:buNone/>
            </a:pPr>
            <a:r>
              <a:rPr lang="cs-CZ" sz="2000" dirty="0">
                <a:effectLst/>
                <a:latin typeface="Arial" panose="020B0604020202020204" pitchFamily="34" charset="0"/>
                <a:cs typeface="Arial" panose="020B0604020202020204" pitchFamily="34" charset="0"/>
              </a:rPr>
              <a:t>NSU rozvíjí nadační dům a pokračuje v grantových programech</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a:effectLst/>
                <a:latin typeface="Arial" panose="020B0604020202020204" pitchFamily="34" charset="0"/>
                <a:cs typeface="Arial" panose="020B0604020202020204" pitchFamily="34" charset="0"/>
              </a:rPr>
              <a:t>Kvůli prodloužené rekonstrukci a dalším faktorům granty od roku 2020 pozastaveny</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a:effectLst/>
                <a:latin typeface="Arial" panose="020B0604020202020204" pitchFamily="34" charset="0"/>
                <a:cs typeface="Arial" panose="020B0604020202020204" pitchFamily="34" charset="0"/>
              </a:rPr>
              <a:t>Výnos nadačního jmění neposkytuje dostatek financí na plnohodnotné grantové programy</a:t>
            </a:r>
          </a:p>
          <a:p>
            <a:pPr marL="0" indent="0">
              <a:buNone/>
            </a:pPr>
            <a:endParaRPr lang="cs-CZ" sz="2000" dirty="0">
              <a:latin typeface="Arial" panose="020B0604020202020204" pitchFamily="34" charset="0"/>
              <a:cs typeface="Arial" panose="020B0604020202020204" pitchFamily="34" charset="0"/>
            </a:endParaRPr>
          </a:p>
          <a:p>
            <a:pPr marL="0" indent="0">
              <a:buNone/>
            </a:pPr>
            <a:endParaRPr lang="cs-CZ" sz="2000" dirty="0">
              <a:effectLst/>
              <a:latin typeface="Arial" panose="020B0604020202020204" pitchFamily="34" charset="0"/>
              <a:cs typeface="Arial" panose="020B0604020202020204" pitchFamily="34" charset="0"/>
            </a:endParaRPr>
          </a:p>
          <a:p>
            <a:pPr marL="0" indent="0">
              <a:buNone/>
            </a:pPr>
            <a:endParaRPr lang="cs-CZ" sz="2000" dirty="0">
              <a:latin typeface="Arial" panose="020B0604020202020204" pitchFamily="34" charset="0"/>
              <a:cs typeface="Arial" panose="020B0604020202020204" pitchFamily="34" charset="0"/>
            </a:endParaRPr>
          </a:p>
          <a:p>
            <a:pPr marL="0" indent="0">
              <a:buNone/>
            </a:pPr>
            <a:endParaRPr lang="cs-CZ" dirty="0"/>
          </a:p>
        </p:txBody>
      </p:sp>
      <p:pic>
        <p:nvPicPr>
          <p:cNvPr id="4" name="Obrázek 3" descr="Obsah obrázku čtverec, Symetrie&#10;&#10;Popis byl vytvořen automaticky">
            <a:extLst>
              <a:ext uri="{FF2B5EF4-FFF2-40B4-BE49-F238E27FC236}">
                <a16:creationId xmlns:a16="http://schemas.microsoft.com/office/drawing/2014/main" id="{CF21AA91-3633-5EB6-2C0D-E40A8AB7FD52}"/>
              </a:ext>
            </a:extLst>
          </p:cNvPr>
          <p:cNvPicPr>
            <a:picLocks noChangeAspect="1"/>
          </p:cNvPicPr>
          <p:nvPr/>
        </p:nvPicPr>
        <p:blipFill>
          <a:blip r:embed="rId2"/>
          <a:stretch>
            <a:fillRect/>
          </a:stretch>
        </p:blipFill>
        <p:spPr>
          <a:xfrm>
            <a:off x="11160016" y="5758465"/>
            <a:ext cx="734410" cy="734410"/>
          </a:xfrm>
          <a:prstGeom prst="rect">
            <a:avLst/>
          </a:prstGeom>
        </p:spPr>
      </p:pic>
    </p:spTree>
    <p:extLst>
      <p:ext uri="{BB962C8B-B14F-4D97-AF65-F5344CB8AC3E}">
        <p14:creationId xmlns:p14="http://schemas.microsoft.com/office/powerpoint/2010/main" val="282201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ený obdélník 6">
            <a:extLst>
              <a:ext uri="{FF2B5EF4-FFF2-40B4-BE49-F238E27FC236}">
                <a16:creationId xmlns:a16="http://schemas.microsoft.com/office/drawing/2014/main" id="{82A9859B-7762-E76B-FE73-3B6B248C1368}"/>
              </a:ext>
            </a:extLst>
          </p:cNvPr>
          <p:cNvSpPr/>
          <p:nvPr/>
        </p:nvSpPr>
        <p:spPr>
          <a:xfrm>
            <a:off x="3280782" y="761205"/>
            <a:ext cx="1629149" cy="534057"/>
          </a:xfrm>
          <a:prstGeom prst="roundRect">
            <a:avLst/>
          </a:prstGeom>
          <a:gradFill flip="none" rotWithShape="1">
            <a:gsLst>
              <a:gs pos="100000">
                <a:schemeClr val="accent1">
                  <a:lumMod val="0"/>
                  <a:lumOff val="100000"/>
                </a:schemeClr>
              </a:gs>
              <a:gs pos="46000">
                <a:srgbClr val="A9FFD2"/>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B603603-B102-0D61-086F-1CF37EBA1D08}"/>
              </a:ext>
            </a:extLst>
          </p:cNvPr>
          <p:cNvSpPr>
            <a:spLocks noGrp="1"/>
          </p:cNvSpPr>
          <p:nvPr>
            <p:ph type="title"/>
          </p:nvPr>
        </p:nvSpPr>
        <p:spPr/>
        <p:txBody>
          <a:bodyPr>
            <a:normAutofit/>
          </a:bodyPr>
          <a:lstStyle/>
          <a:p>
            <a:r>
              <a:rPr lang="cs-CZ" sz="3200" spc="600" dirty="0">
                <a:effectLst/>
                <a:latin typeface="Arial" panose="020B0604020202020204" pitchFamily="34" charset="0"/>
                <a:cs typeface="Arial" panose="020B0604020202020204" pitchFamily="34" charset="0"/>
              </a:rPr>
              <a:t>OD ROKU 2023</a:t>
            </a:r>
          </a:p>
        </p:txBody>
      </p:sp>
      <p:sp>
        <p:nvSpPr>
          <p:cNvPr id="3" name="Zástupný obsah 2">
            <a:extLst>
              <a:ext uri="{FF2B5EF4-FFF2-40B4-BE49-F238E27FC236}">
                <a16:creationId xmlns:a16="http://schemas.microsoft.com/office/drawing/2014/main" id="{EB11A1BA-A7DF-05F4-8ACD-CC053EDF8445}"/>
              </a:ext>
            </a:extLst>
          </p:cNvPr>
          <p:cNvSpPr>
            <a:spLocks noGrp="1"/>
          </p:cNvSpPr>
          <p:nvPr>
            <p:ph idx="1"/>
          </p:nvPr>
        </p:nvSpPr>
        <p:spPr/>
        <p:txBody>
          <a:bodyPr>
            <a:normAutofit/>
          </a:bodyPr>
          <a:lstStyle/>
          <a:p>
            <a:pPr marL="0" indent="0">
              <a:buNone/>
            </a:pPr>
            <a:r>
              <a:rPr lang="cs-CZ" sz="2000" dirty="0">
                <a:effectLst/>
                <a:latin typeface="Arial" panose="020B0604020202020204" pitchFamily="34" charset="0"/>
                <a:cs typeface="Arial" panose="020B0604020202020204" pitchFamily="34" charset="0"/>
              </a:rPr>
              <a:t>NOVÝ TÝM</a:t>
            </a:r>
          </a:p>
          <a:p>
            <a:pPr marL="0" indent="0">
              <a:buNone/>
            </a:pPr>
            <a:endParaRPr lang="cs-CZ" sz="2000" dirty="0">
              <a:effectLst/>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NOVÉ ÚKOLY</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A ZEJMÉNA…</a:t>
            </a:r>
          </a:p>
          <a:p>
            <a:pPr marL="0" indent="0">
              <a:buNone/>
            </a:pPr>
            <a:endParaRPr lang="cs-CZ" dirty="0"/>
          </a:p>
        </p:txBody>
      </p:sp>
      <p:pic>
        <p:nvPicPr>
          <p:cNvPr id="4" name="Obrázek 3" descr="Obsah obrázku čtverec, Symetrie&#10;&#10;Popis byl vytvořen automaticky">
            <a:extLst>
              <a:ext uri="{FF2B5EF4-FFF2-40B4-BE49-F238E27FC236}">
                <a16:creationId xmlns:a16="http://schemas.microsoft.com/office/drawing/2014/main" id="{CF21AA91-3633-5EB6-2C0D-E40A8AB7FD52}"/>
              </a:ext>
            </a:extLst>
          </p:cNvPr>
          <p:cNvPicPr>
            <a:picLocks noChangeAspect="1"/>
          </p:cNvPicPr>
          <p:nvPr/>
        </p:nvPicPr>
        <p:blipFill>
          <a:blip r:embed="rId2"/>
          <a:stretch>
            <a:fillRect/>
          </a:stretch>
        </p:blipFill>
        <p:spPr>
          <a:xfrm>
            <a:off x="11160016" y="5758465"/>
            <a:ext cx="734410" cy="734410"/>
          </a:xfrm>
          <a:prstGeom prst="rect">
            <a:avLst/>
          </a:prstGeom>
        </p:spPr>
      </p:pic>
    </p:spTree>
    <p:extLst>
      <p:ext uri="{BB962C8B-B14F-4D97-AF65-F5344CB8AC3E}">
        <p14:creationId xmlns:p14="http://schemas.microsoft.com/office/powerpoint/2010/main" val="233989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F0A808-03FB-6AB4-F3B2-2BA6522A4451}"/>
              </a:ext>
            </a:extLst>
          </p:cNvPr>
          <p:cNvSpPr>
            <a:spLocks noGrp="1"/>
          </p:cNvSpPr>
          <p:nvPr>
            <p:ph type="title"/>
          </p:nvPr>
        </p:nvSpPr>
        <p:spPr/>
        <p:txBody>
          <a:bodyPr/>
          <a:lstStyle/>
          <a:p>
            <a:endParaRPr lang="cs-CZ" dirty="0"/>
          </a:p>
        </p:txBody>
      </p:sp>
      <p:pic>
        <p:nvPicPr>
          <p:cNvPr id="5" name="Zástupný obsah 4">
            <a:extLst>
              <a:ext uri="{FF2B5EF4-FFF2-40B4-BE49-F238E27FC236}">
                <a16:creationId xmlns:a16="http://schemas.microsoft.com/office/drawing/2014/main" id="{A39876B4-D0B8-4B58-1F53-DCBE28411A23}"/>
              </a:ext>
            </a:extLst>
          </p:cNvPr>
          <p:cNvPicPr>
            <a:picLocks noGrp="1" noChangeAspect="1"/>
          </p:cNvPicPr>
          <p:nvPr>
            <p:ph idx="1"/>
          </p:nvPr>
        </p:nvPicPr>
        <p:blipFill>
          <a:blip r:embed="rId2"/>
          <a:stretch>
            <a:fillRect/>
          </a:stretch>
        </p:blipFill>
        <p:spPr>
          <a:xfrm>
            <a:off x="2292985" y="1690688"/>
            <a:ext cx="7321550" cy="3073400"/>
          </a:xfrm>
        </p:spPr>
      </p:pic>
    </p:spTree>
    <p:extLst>
      <p:ext uri="{BB962C8B-B14F-4D97-AF65-F5344CB8AC3E}">
        <p14:creationId xmlns:p14="http://schemas.microsoft.com/office/powerpoint/2010/main" val="82863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46C5A7-42B3-59A8-F9E3-F502485D24A4}"/>
              </a:ext>
            </a:extLst>
          </p:cNvPr>
          <p:cNvSpPr>
            <a:spLocks noGrp="1"/>
          </p:cNvSpPr>
          <p:nvPr>
            <p:ph type="title"/>
          </p:nvPr>
        </p:nvSpPr>
        <p:spPr/>
        <p:txBody>
          <a:bodyPr>
            <a:normAutofit/>
          </a:bodyPr>
          <a:lstStyle/>
          <a:p>
            <a:r>
              <a:rPr lang="cs-CZ" sz="3200" dirty="0">
                <a:latin typeface="Arial" panose="020B0604020202020204" pitchFamily="34" charset="0"/>
                <a:cs typeface="Arial" panose="020B0604020202020204" pitchFamily="34" charset="0"/>
              </a:rPr>
              <a:t>… PŘINESL OTÁZKY</a:t>
            </a:r>
          </a:p>
        </p:txBody>
      </p:sp>
      <p:sp>
        <p:nvSpPr>
          <p:cNvPr id="3" name="Zástupný obsah 2">
            <a:extLst>
              <a:ext uri="{FF2B5EF4-FFF2-40B4-BE49-F238E27FC236}">
                <a16:creationId xmlns:a16="http://schemas.microsoft.com/office/drawing/2014/main" id="{9E9F5BF9-4B4A-AB0F-74B0-79E0C69B3AB6}"/>
              </a:ext>
            </a:extLst>
          </p:cNvPr>
          <p:cNvSpPr>
            <a:spLocks noGrp="1"/>
          </p:cNvSpPr>
          <p:nvPr>
            <p:ph idx="1"/>
          </p:nvPr>
        </p:nvSpPr>
        <p:spPr>
          <a:xfrm>
            <a:off x="838200" y="1825625"/>
            <a:ext cx="10515600" cy="4036695"/>
          </a:xfrm>
        </p:spPr>
        <p:txBody>
          <a:bodyPr>
            <a:normAutofit fontScale="92500"/>
          </a:bodyPr>
          <a:lstStyle/>
          <a:p>
            <a:pPr marL="0" indent="0">
              <a:buNone/>
            </a:pPr>
            <a:r>
              <a:rPr lang="cs-CZ" kern="100" dirty="0">
                <a:effectLst/>
                <a:latin typeface="Calibri" panose="020F0502020204030204" pitchFamily="34" charset="0"/>
                <a:ea typeface="Calibri" panose="020F0502020204030204" pitchFamily="34" charset="0"/>
                <a:cs typeface="Times New Roman" panose="02020603050405020304" pitchFamily="18" charset="0"/>
              </a:rPr>
              <a:t>Máme v pořádku základní dokumenty? Je správní rada a další orgány aktivní? Máme stručný přehled hospodaření? Máme databázi, aktivní kontakty? Péči o dárce? Máme důvěru? Jsme srozumitelní? Umíme vysvětlit, co děláme? Jsme čitelní z veřejně dostupných zdrojů? Angažovat veřejně známé osobnosti? Je srozumitelné, proč je důležité podpořit umělecké projekty/umělce/institucionální rozvoj? Na co naši dárci nejvíc reagují? Jak zdůraznit příběhy podpořených? Jak vybrat testovaný vzorek? Jak ukázat dopad? Proč je náš zásah potřeba? Jak rozdělit kampaně, když jsou cílovky rozdílné? Proč teď? Jak zvolit částky? Kolik emocí/čísel/urgence? Kolik času věnovat networkingu a kolik operativě? Na jaké spolupráce se zaměřit? Reporting, jaký má dar dopad? V čem to bude prospěšné pro dárce? …</a:t>
            </a:r>
          </a:p>
          <a:p>
            <a:endParaRPr lang="cs-CZ" dirty="0"/>
          </a:p>
        </p:txBody>
      </p:sp>
    </p:spTree>
    <p:extLst>
      <p:ext uri="{BB962C8B-B14F-4D97-AF65-F5344CB8AC3E}">
        <p14:creationId xmlns:p14="http://schemas.microsoft.com/office/powerpoint/2010/main" val="45377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46C5A7-42B3-59A8-F9E3-F502485D24A4}"/>
              </a:ext>
            </a:extLst>
          </p:cNvPr>
          <p:cNvSpPr>
            <a:spLocks noGrp="1"/>
          </p:cNvSpPr>
          <p:nvPr>
            <p:ph type="title"/>
          </p:nvPr>
        </p:nvSpPr>
        <p:spPr/>
        <p:txBody>
          <a:bodyPr/>
          <a:lstStyle/>
          <a:p>
            <a:r>
              <a:rPr lang="cs-CZ" dirty="0"/>
              <a:t>                            </a:t>
            </a:r>
          </a:p>
        </p:txBody>
      </p:sp>
      <p:sp>
        <p:nvSpPr>
          <p:cNvPr id="3" name="Zástupný obsah 2">
            <a:extLst>
              <a:ext uri="{FF2B5EF4-FFF2-40B4-BE49-F238E27FC236}">
                <a16:creationId xmlns:a16="http://schemas.microsoft.com/office/drawing/2014/main" id="{9E9F5BF9-4B4A-AB0F-74B0-79E0C69B3AB6}"/>
              </a:ext>
            </a:extLst>
          </p:cNvPr>
          <p:cNvSpPr>
            <a:spLocks noGrp="1"/>
          </p:cNvSpPr>
          <p:nvPr>
            <p:ph idx="1"/>
          </p:nvPr>
        </p:nvSpPr>
        <p:spPr>
          <a:xfrm>
            <a:off x="838200" y="1825625"/>
            <a:ext cx="10515600" cy="4036695"/>
          </a:xfrm>
        </p:spPr>
        <p:txBody>
          <a:bodyPr>
            <a:normAutofit fontScale="92500"/>
          </a:bodyPr>
          <a:lstStyle/>
          <a:p>
            <a:pPr marL="0" indent="0">
              <a:buNone/>
            </a:pPr>
            <a:r>
              <a:rPr lang="cs-CZ" kern="1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Máme v pořádku základní dokumenty? Je správní rada a další orgány aktivní a motivovaná? Máme stručný přehled hospodaření? Máme databázi, aktivní kontakty? Péči o dárce? Jsme srozumitelní? Umíme vysvětlit, co děláme? Jsme čitelní z veřejně dostupných zdrojů? Reporting, jaký má dar dopad? Angažovat veřejně známé osobnosti? Je srozumitelné, proč je důležité podpořit umělecké projekty/umělce/institucionální rozvoj? Na co naši dárci nejvíc reagují? Jak zdůraznit příběhy podpořených? Jak vybrat testovaný vzorek? Jak ukázat dopad? Proč je náš zásah potřeba? Jak rozdělit kampaně, když jsou cílovky rozdílné? Proč teď? Jak zvolit částky? Máme důvěru? Kolik emocí/čísel/urgence? Kolik času věnovat networkingu a kolik operativě? Na jaké spolupráce se zaměřit? V čem to bude prospěšné pro dárce? …</a:t>
            </a:r>
          </a:p>
          <a:p>
            <a:endParaRPr lang="cs-CZ" dirty="0"/>
          </a:p>
        </p:txBody>
      </p:sp>
      <p:pic>
        <p:nvPicPr>
          <p:cNvPr id="4" name="Obrázek 3" descr="Obsah obrázku černá, tma&#10;&#10;Popis byl vytvořen automaticky">
            <a:extLst>
              <a:ext uri="{FF2B5EF4-FFF2-40B4-BE49-F238E27FC236}">
                <a16:creationId xmlns:a16="http://schemas.microsoft.com/office/drawing/2014/main" id="{70F345AB-9110-B598-51F7-D9DBFE4544FB}"/>
              </a:ext>
            </a:extLst>
          </p:cNvPr>
          <p:cNvPicPr>
            <a:picLocks noChangeAspect="1"/>
          </p:cNvPicPr>
          <p:nvPr/>
        </p:nvPicPr>
        <p:blipFill>
          <a:blip r:embed="rId2"/>
          <a:stretch>
            <a:fillRect/>
          </a:stretch>
        </p:blipFill>
        <p:spPr>
          <a:xfrm>
            <a:off x="4074160" y="2128000"/>
            <a:ext cx="3403599" cy="3403599"/>
          </a:xfrm>
          <a:prstGeom prst="rect">
            <a:avLst/>
          </a:prstGeom>
        </p:spPr>
      </p:pic>
    </p:spTree>
    <p:extLst>
      <p:ext uri="{BB962C8B-B14F-4D97-AF65-F5344CB8AC3E}">
        <p14:creationId xmlns:p14="http://schemas.microsoft.com/office/powerpoint/2010/main" val="4799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nodeType="withEffect">
                                  <p:stCondLst>
                                    <p:cond delay="0"/>
                                  </p:stCondLst>
                                  <p:endCondLst>
                                    <p:cond evt="onNext" delay="0">
                                      <p:tgtEl>
                                        <p:sldTgt/>
                                      </p:tgtEl>
                                    </p:cond>
                                  </p:end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aoblený obdélník 34">
            <a:extLst>
              <a:ext uri="{FF2B5EF4-FFF2-40B4-BE49-F238E27FC236}">
                <a16:creationId xmlns:a16="http://schemas.microsoft.com/office/drawing/2014/main" id="{23F1124B-120F-1AC5-A6EE-944A3A8678CB}"/>
              </a:ext>
            </a:extLst>
          </p:cNvPr>
          <p:cNvSpPr/>
          <p:nvPr/>
        </p:nvSpPr>
        <p:spPr>
          <a:xfrm>
            <a:off x="660178" y="760877"/>
            <a:ext cx="3901312" cy="534057"/>
          </a:xfrm>
          <a:prstGeom prst="roundRect">
            <a:avLst/>
          </a:prstGeom>
          <a:gradFill flip="none" rotWithShape="1">
            <a:gsLst>
              <a:gs pos="100000">
                <a:schemeClr val="accent1">
                  <a:lumMod val="0"/>
                  <a:lumOff val="100000"/>
                </a:schemeClr>
              </a:gs>
              <a:gs pos="46000">
                <a:srgbClr val="43FF9C">
                  <a:lumMod val="45911"/>
                  <a:lumOff val="54089"/>
                </a:srgb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Nadpis 1">
            <a:extLst>
              <a:ext uri="{FF2B5EF4-FFF2-40B4-BE49-F238E27FC236}">
                <a16:creationId xmlns:a16="http://schemas.microsoft.com/office/drawing/2014/main" id="{D96D7CD5-4C2B-58F6-A028-7B97A4E6B7FA}"/>
              </a:ext>
            </a:extLst>
          </p:cNvPr>
          <p:cNvSpPr>
            <a:spLocks noGrp="1"/>
          </p:cNvSpPr>
          <p:nvPr>
            <p:ph type="title"/>
          </p:nvPr>
        </p:nvSpPr>
        <p:spPr/>
        <p:txBody>
          <a:bodyPr>
            <a:normAutofit/>
          </a:bodyPr>
          <a:lstStyle/>
          <a:p>
            <a:r>
              <a:rPr lang="cs-CZ" sz="3200" spc="600" dirty="0">
                <a:effectLst/>
                <a:latin typeface="Arial" panose="020B0604020202020204" pitchFamily="34" charset="0"/>
                <a:cs typeface="Arial" panose="020B0604020202020204" pitchFamily="34" charset="0"/>
              </a:rPr>
              <a:t>REBRANDING</a:t>
            </a:r>
          </a:p>
        </p:txBody>
      </p:sp>
      <p:pic>
        <p:nvPicPr>
          <p:cNvPr id="17" name="Obrázek 16" descr="Obsah obrázku čtverec, Symetrie&#10;&#10;Popis byl vytvořen automaticky">
            <a:extLst>
              <a:ext uri="{FF2B5EF4-FFF2-40B4-BE49-F238E27FC236}">
                <a16:creationId xmlns:a16="http://schemas.microsoft.com/office/drawing/2014/main" id="{F0AF8007-54F1-E06B-77A8-6BB68005803E}"/>
              </a:ext>
            </a:extLst>
          </p:cNvPr>
          <p:cNvPicPr>
            <a:picLocks noChangeAspect="1"/>
          </p:cNvPicPr>
          <p:nvPr/>
        </p:nvPicPr>
        <p:blipFill>
          <a:blip r:embed="rId2"/>
          <a:stretch>
            <a:fillRect/>
          </a:stretch>
        </p:blipFill>
        <p:spPr>
          <a:xfrm>
            <a:off x="11160016" y="5758465"/>
            <a:ext cx="734410" cy="734410"/>
          </a:xfrm>
          <a:prstGeom prst="rect">
            <a:avLst/>
          </a:prstGeom>
        </p:spPr>
      </p:pic>
      <p:pic>
        <p:nvPicPr>
          <p:cNvPr id="24" name="Obrázek 23">
            <a:extLst>
              <a:ext uri="{FF2B5EF4-FFF2-40B4-BE49-F238E27FC236}">
                <a16:creationId xmlns:a16="http://schemas.microsoft.com/office/drawing/2014/main" id="{F40CE458-2A36-CC97-3F0B-9B01B33978DD}"/>
              </a:ext>
            </a:extLst>
          </p:cNvPr>
          <p:cNvPicPr>
            <a:picLocks noChangeAspect="1"/>
          </p:cNvPicPr>
          <p:nvPr/>
        </p:nvPicPr>
        <p:blipFill>
          <a:blip r:embed="rId3"/>
          <a:stretch>
            <a:fillRect/>
          </a:stretch>
        </p:blipFill>
        <p:spPr>
          <a:xfrm>
            <a:off x="-1026558" y="855471"/>
            <a:ext cx="7861007" cy="5554987"/>
          </a:xfrm>
          <a:prstGeom prst="rect">
            <a:avLst/>
          </a:prstGeom>
        </p:spPr>
      </p:pic>
      <p:pic>
        <p:nvPicPr>
          <p:cNvPr id="27" name="Obrázek 26">
            <a:extLst>
              <a:ext uri="{FF2B5EF4-FFF2-40B4-BE49-F238E27FC236}">
                <a16:creationId xmlns:a16="http://schemas.microsoft.com/office/drawing/2014/main" id="{3F9130BC-B614-FB85-0491-4BAF88F23A88}"/>
              </a:ext>
            </a:extLst>
          </p:cNvPr>
          <p:cNvPicPr>
            <a:picLocks noChangeAspect="1"/>
          </p:cNvPicPr>
          <p:nvPr/>
        </p:nvPicPr>
        <p:blipFill>
          <a:blip r:embed="rId4"/>
          <a:stretch>
            <a:fillRect/>
          </a:stretch>
        </p:blipFill>
        <p:spPr>
          <a:xfrm>
            <a:off x="6177478" y="2903336"/>
            <a:ext cx="4900293" cy="1140536"/>
          </a:xfrm>
          <a:prstGeom prst="rect">
            <a:avLst/>
          </a:prstGeom>
        </p:spPr>
      </p:pic>
      <p:cxnSp>
        <p:nvCxnSpPr>
          <p:cNvPr id="33" name="Přímá spojovací šipka 32">
            <a:extLst>
              <a:ext uri="{FF2B5EF4-FFF2-40B4-BE49-F238E27FC236}">
                <a16:creationId xmlns:a16="http://schemas.microsoft.com/office/drawing/2014/main" id="{B20129A4-B208-3618-B1B3-D805E7A71AC3}"/>
              </a:ext>
            </a:extLst>
          </p:cNvPr>
          <p:cNvCxnSpPr>
            <a:cxnSpLocks/>
          </p:cNvCxnSpPr>
          <p:nvPr/>
        </p:nvCxnSpPr>
        <p:spPr>
          <a:xfrm>
            <a:off x="4770783" y="3429000"/>
            <a:ext cx="1172815" cy="0"/>
          </a:xfrm>
          <a:prstGeom prst="straightConnector1">
            <a:avLst/>
          </a:prstGeom>
          <a:ln w="66675">
            <a:gradFill flip="none" rotWithShape="1">
              <a:gsLst>
                <a:gs pos="0">
                  <a:schemeClr val="bg1">
                    <a:lumMod val="89063"/>
                    <a:lumOff val="10938"/>
                  </a:schemeClr>
                </a:gs>
                <a:gs pos="62000">
                  <a:srgbClr val="A9FFD2"/>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E2C5708B-40F6-70BA-CFBD-CE42909655BB}"/>
              </a:ext>
            </a:extLst>
          </p:cNvPr>
          <p:cNvSpPr txBox="1"/>
          <p:nvPr/>
        </p:nvSpPr>
        <p:spPr>
          <a:xfrm>
            <a:off x="6096000" y="5874438"/>
            <a:ext cx="3065930" cy="400110"/>
          </a:xfrm>
          <a:prstGeom prst="rect">
            <a:avLst/>
          </a:prstGeom>
          <a:noFill/>
        </p:spPr>
        <p:txBody>
          <a:bodyPr wrap="square" rtlCol="0">
            <a:spAutoFit/>
          </a:bodyPr>
          <a:lstStyle/>
          <a:p>
            <a:r>
              <a:rPr lang="cs-CZ" sz="2000" u="sng"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nsupraha.cz</a:t>
            </a:r>
            <a:endParaRPr lang="cs-CZ" sz="2000" u="sng" dirty="0">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A46A1EA3-3A52-FE61-117A-6A0025D715D0}"/>
              </a:ext>
            </a:extLst>
          </p:cNvPr>
          <p:cNvSpPr txBox="1"/>
          <p:nvPr/>
        </p:nvSpPr>
        <p:spPr>
          <a:xfrm>
            <a:off x="986574" y="5890767"/>
            <a:ext cx="3065930" cy="708819"/>
          </a:xfrm>
          <a:prstGeom prst="rect">
            <a:avLst/>
          </a:prstGeom>
          <a:noFill/>
        </p:spPr>
        <p:txBody>
          <a:bodyPr wrap="square" rtlCol="0">
            <a:spAutoFit/>
          </a:bodyPr>
          <a:lstStyle/>
          <a:p>
            <a:r>
              <a:rPr lang="cs-CZ" sz="2000" u="sng"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fca.fcca.cz</a:t>
            </a:r>
            <a:endParaRPr lang="cs-CZ"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222795"/>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1346</TotalTime>
  <Words>661</Words>
  <Application>Microsoft Office PowerPoint</Application>
  <PresentationFormat>Širokoúhlá obrazovka</PresentationFormat>
  <Paragraphs>70</Paragraphs>
  <Slides>19</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Calibri</vt:lpstr>
      <vt:lpstr>Arial</vt:lpstr>
      <vt:lpstr>Calibri Light</vt:lpstr>
      <vt:lpstr>Motiv Office</vt:lpstr>
      <vt:lpstr>Prezentace aplikace PowerPoint</vt:lpstr>
      <vt:lpstr>PŘEDSTAVENÍ INSTITUCE</vt:lpstr>
      <vt:lpstr>FINANCOVÁNÍ NSU OD ROKU 2002</vt:lpstr>
      <vt:lpstr>OD ROKU 2014</vt:lpstr>
      <vt:lpstr>OD ROKU 2023</vt:lpstr>
      <vt:lpstr>Prezentace aplikace PowerPoint</vt:lpstr>
      <vt:lpstr>… PŘINESL OTÁZKY</vt:lpstr>
      <vt:lpstr>                            </vt:lpstr>
      <vt:lpstr>REBRANDING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 SE POVEDLO-NA CO JSME PŘIŠLI A CO ZATÍM NE?</vt:lpstr>
      <vt:lpstr>KAMPAŇ PRO ROZVOJOVÝ GRANT</vt:lpstr>
      <vt:lpstr>CO JE NEJVĚTŠÍ PŘÍNOS FRINU ?</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Jan Stuchlik</dc:creator>
  <cp:keywords/>
  <dc:description/>
  <cp:lastModifiedBy>David Korecký</cp:lastModifiedBy>
  <cp:revision>24</cp:revision>
  <dcterms:created xsi:type="dcterms:W3CDTF">2023-09-18T16:50:15Z</dcterms:created>
  <dcterms:modified xsi:type="dcterms:W3CDTF">2023-11-07T23:17:58Z</dcterms:modified>
  <cp:category/>
</cp:coreProperties>
</file>