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10"/>
  </p:handoutMasterIdLst>
  <p:sldIdLst>
    <p:sldId id="256" r:id="rId2"/>
    <p:sldId id="303" r:id="rId3"/>
    <p:sldId id="306" r:id="rId4"/>
    <p:sldId id="312" r:id="rId5"/>
    <p:sldId id="311" r:id="rId6"/>
    <p:sldId id="301" r:id="rId7"/>
    <p:sldId id="313" r:id="rId8"/>
    <p:sldId id="274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Open Sans Light" panose="020B0306030504020204" pitchFamily="34" charset="0"/>
      <p:regular r:id="rId17"/>
      <p:italic r:id="rId18"/>
    </p:embeddedFont>
    <p:embeddedFont>
      <p:font typeface="Sofia Pro" panose="00000500000000000000" pitchFamily="50" charset="-18"/>
      <p:regular r:id="rId19"/>
      <p:bold r:id="rId20"/>
      <p:italic r:id="rId21"/>
      <p:boldItalic r:id="rId22"/>
    </p:embeddedFont>
    <p:embeddedFont>
      <p:font typeface="Sofia Pro Black" panose="00000500000000000000" pitchFamily="50" charset="-18"/>
      <p:bold r:id="rId23"/>
      <p:boldItalic r:id="rId24"/>
    </p:embeddedFont>
    <p:embeddedFont>
      <p:font typeface="Sofia Pro Semi Bold" panose="00000500000000000000" pitchFamily="50" charset="-18"/>
      <p:bold r:id="rId25"/>
      <p:boldItalic r:id="rId26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a Arientová" initials="MA" lastIdx="1" clrIdx="0">
    <p:extLst>
      <p:ext uri="{19B8F6BF-5375-455C-9EA6-DF929625EA0E}">
        <p15:presenceInfo xmlns:p15="http://schemas.microsoft.com/office/powerpoint/2012/main" userId="S-1-5-21-497400538-173988784-3960701009-1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A94"/>
    <a:srgbClr val="019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>
        <p:scale>
          <a:sx n="100" d="100"/>
          <a:sy n="100" d="100"/>
        </p:scale>
        <p:origin x="1008" y="4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E38CDB3-1C5B-429E-9E13-01B3F23E13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78431B8-A589-4E3B-8A87-F6906EE7CB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1F00F-EABB-4540-95A4-556559ECF571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977C032-9528-422A-8642-46E1D95F6B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5E9AC76-8B3C-4BB7-B57B-862E7A6E47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089A8-F41D-4C75-8B46-3704262FFC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451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977-5C0B-4474-8D81-F77DDF2F415E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997B-E9DD-4988-8617-F159C4B90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2562345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977-5C0B-4474-8D81-F77DDF2F415E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997B-E9DD-4988-8617-F159C4B90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924307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977-5C0B-4474-8D81-F77DDF2F415E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997B-E9DD-4988-8617-F159C4B90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47952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977-5C0B-4474-8D81-F77DDF2F415E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997B-E9DD-4988-8617-F159C4B90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9049286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977-5C0B-4474-8D81-F77DDF2F415E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997B-E9DD-4988-8617-F159C4B90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77288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977-5C0B-4474-8D81-F77DDF2F415E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997B-E9DD-4988-8617-F159C4B90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84632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977-5C0B-4474-8D81-F77DDF2F415E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997B-E9DD-4988-8617-F159C4B90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01311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977-5C0B-4474-8D81-F77DDF2F415E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997B-E9DD-4988-8617-F159C4B90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362423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977-5C0B-4474-8D81-F77DDF2F415E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997B-E9DD-4988-8617-F159C4B90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034358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977-5C0B-4474-8D81-F77DDF2F415E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997B-E9DD-4988-8617-F159C4B90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48446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977-5C0B-4474-8D81-F77DDF2F415E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7997B-E9DD-4988-8617-F159C4B90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39194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D977-5C0B-4474-8D81-F77DDF2F415E}" type="datetimeFigureOut">
              <a:rPr lang="cs-CZ" smtClean="0"/>
              <a:t>02.11.2022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7997B-E9DD-4988-8617-F159C4B90E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55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D92918D0-92E6-418E-9B75-BC5F21CEF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81376" y="2164360"/>
            <a:ext cx="8200686" cy="2348917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cs-CZ" sz="4000" dirty="0" err="1">
                <a:solidFill>
                  <a:schemeClr val="bg1"/>
                </a:solidFill>
                <a:latin typeface="Sofia Pro Black" panose="00000500000000000000" pitchFamily="50" charset="-18"/>
                <a:cs typeface="Arial" panose="020B0604020202020204" pitchFamily="34" charset="0"/>
              </a:rPr>
              <a:t>ParaCENTRUM</a:t>
            </a:r>
            <a:r>
              <a:rPr lang="cs-CZ" sz="4000" dirty="0">
                <a:solidFill>
                  <a:schemeClr val="bg1"/>
                </a:solidFill>
                <a:latin typeface="Sofia Pro Black" panose="00000500000000000000" pitchFamily="50" charset="-18"/>
                <a:cs typeface="Arial" panose="020B0604020202020204" pitchFamily="34" charset="0"/>
              </a:rPr>
              <a:t> </a:t>
            </a:r>
            <a:r>
              <a:rPr lang="cs-CZ" sz="4000" dirty="0" err="1">
                <a:solidFill>
                  <a:schemeClr val="bg1"/>
                </a:solidFill>
                <a:latin typeface="Sofia Pro Black" panose="00000500000000000000" pitchFamily="50" charset="-18"/>
                <a:cs typeface="Arial" panose="020B0604020202020204" pitchFamily="34" charset="0"/>
              </a:rPr>
              <a:t>Fenix</a:t>
            </a:r>
            <a:br>
              <a:rPr lang="cs-CZ" sz="4000" dirty="0">
                <a:solidFill>
                  <a:schemeClr val="bg1"/>
                </a:solidFill>
                <a:latin typeface="Sofia Pro Semi Bold" panose="020B0000000000000000" pitchFamily="34" charset="-18"/>
                <a:cs typeface="Arial" panose="020B0604020202020204" pitchFamily="34" charset="0"/>
              </a:rPr>
            </a:br>
            <a:r>
              <a:rPr lang="cs-CZ" sz="4000" dirty="0">
                <a:solidFill>
                  <a:schemeClr val="bg1"/>
                </a:solidFill>
                <a:latin typeface="Sofia Pro Semi Bold" panose="020B0000000000000000" pitchFamily="34" charset="-18"/>
                <a:cs typeface="Arial" panose="020B0604020202020204" pitchFamily="34" charset="0"/>
              </a:rPr>
              <a:t>Špičkové centrum rehabilitačních a sociálních služeb </a:t>
            </a:r>
          </a:p>
        </p:txBody>
      </p:sp>
    </p:spTree>
    <p:extLst>
      <p:ext uri="{BB962C8B-B14F-4D97-AF65-F5344CB8AC3E}">
        <p14:creationId xmlns:p14="http://schemas.microsoft.com/office/powerpoint/2010/main" val="27233159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68351" y="393117"/>
            <a:ext cx="8153400" cy="1087276"/>
          </a:xfrm>
        </p:spPr>
        <p:txBody>
          <a:bodyPr>
            <a:normAutofit/>
          </a:bodyPr>
          <a:lstStyle/>
          <a:p>
            <a:pPr algn="r"/>
            <a:r>
              <a:rPr lang="cs-CZ" sz="3600" dirty="0">
                <a:solidFill>
                  <a:srgbClr val="015A94"/>
                </a:solidFill>
                <a:latin typeface="Sofia Pro Semi Bold" panose="020B0000000000000000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Projekt </a:t>
            </a:r>
            <a:r>
              <a:rPr lang="cs-CZ" sz="3600" dirty="0" err="1">
                <a:solidFill>
                  <a:srgbClr val="015A94"/>
                </a:solidFill>
                <a:latin typeface="Sofia Pro Semi Bold" panose="020B0000000000000000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ParaCENTRA</a:t>
            </a:r>
            <a:r>
              <a:rPr lang="cs-CZ" sz="3600" dirty="0">
                <a:solidFill>
                  <a:srgbClr val="015A94"/>
                </a:solidFill>
                <a:latin typeface="Sofia Pro Semi Bold" panose="020B0000000000000000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3600" dirty="0" err="1">
                <a:solidFill>
                  <a:srgbClr val="015A94"/>
                </a:solidFill>
                <a:latin typeface="Sofia Pro Semi Bold" panose="020B0000000000000000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Fenix</a:t>
            </a:r>
            <a:endParaRPr lang="cs-CZ" sz="1100" dirty="0">
              <a:solidFill>
                <a:srgbClr val="015A94"/>
              </a:solidFill>
              <a:latin typeface="Sofia Pro Semi Bold" panose="020B0000000000000000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D9CD5F92-F7AC-438B-AF3C-B4285E474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351" y="1590911"/>
            <a:ext cx="8153400" cy="43792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cs-CZ" sz="1000" dirty="0">
              <a:latin typeface="Sofia Pro" panose="020B0000000000000000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1600" b="1" dirty="0">
                <a:latin typeface="Sofia Pro" panose="020B0000000000000000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Projektem </a:t>
            </a:r>
            <a:r>
              <a:rPr lang="cs-CZ" sz="1600" b="1" dirty="0" err="1">
                <a:latin typeface="Sofia Pro" panose="020B0000000000000000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ParaCENTRA</a:t>
            </a:r>
            <a:r>
              <a:rPr lang="cs-CZ" sz="1600" b="1" dirty="0">
                <a:latin typeface="Sofia Pro" panose="020B0000000000000000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cs-CZ" sz="1600" b="1" dirty="0" err="1">
                <a:latin typeface="Sofia Pro" panose="020B0000000000000000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Fenix</a:t>
            </a:r>
            <a:r>
              <a:rPr lang="cs-CZ" sz="1600" b="1" dirty="0">
                <a:latin typeface="Sofia Pro" panose="020B0000000000000000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je získat finanční prostředky na pokrytí počátečních nákladů spojených s vybudováním špičkového centra rehabilitačních a sociálních služeb pro osoby s poškozením míchy v Jihomoravském kraji ve výši 12 mil. Kč.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600" dirty="0">
              <a:latin typeface="Sofia Pro" panose="020B0000000000000000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lnSpc>
                <a:spcPct val="100000"/>
              </a:lnSpc>
              <a:buClr>
                <a:srgbClr val="015A94"/>
              </a:buClr>
              <a:buSzPct val="140000"/>
              <a:buFont typeface="Wingdings" panose="05000000000000000000" pitchFamily="2" charset="2"/>
              <a:buChar char="ü"/>
            </a:pPr>
            <a:r>
              <a:rPr lang="cs-CZ" sz="1600" dirty="0">
                <a:latin typeface="Sofia Pro" panose="020B0000000000000000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Poskytne nové ubytovací kapacity.</a:t>
            </a:r>
          </a:p>
          <a:p>
            <a:pPr>
              <a:lnSpc>
                <a:spcPct val="100000"/>
              </a:lnSpc>
              <a:buClr>
                <a:srgbClr val="015A94"/>
              </a:buClr>
              <a:buSzPct val="140000"/>
              <a:buFont typeface="Wingdings" panose="05000000000000000000" pitchFamily="2" charset="2"/>
              <a:buChar char="ü"/>
            </a:pPr>
            <a:r>
              <a:rPr lang="cs-CZ" sz="1600" dirty="0">
                <a:latin typeface="Sofia Pro" panose="020B0000000000000000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Navýší kapacitu klientů až na čtyřnásobek.</a:t>
            </a:r>
          </a:p>
          <a:p>
            <a:pPr>
              <a:lnSpc>
                <a:spcPct val="100000"/>
              </a:lnSpc>
              <a:buClr>
                <a:srgbClr val="015A94"/>
              </a:buClr>
              <a:buSzPct val="140000"/>
              <a:buFont typeface="Wingdings" panose="05000000000000000000" pitchFamily="2" charset="2"/>
              <a:buChar char="ü"/>
            </a:pPr>
            <a:r>
              <a:rPr lang="cs-CZ" sz="1600" dirty="0">
                <a:latin typeface="Sofia Pro" panose="020B0000000000000000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Umožní rozšíření a zkvalitnění služeb.</a:t>
            </a:r>
          </a:p>
          <a:p>
            <a:pPr>
              <a:lnSpc>
                <a:spcPct val="100000"/>
              </a:lnSpc>
              <a:buClr>
                <a:srgbClr val="015A94"/>
              </a:buClr>
              <a:buSzPct val="140000"/>
              <a:buFont typeface="Wingdings" panose="05000000000000000000" pitchFamily="2" charset="2"/>
              <a:buChar char="ü"/>
            </a:pPr>
            <a:r>
              <a:rPr lang="cs-CZ" sz="1600" dirty="0">
                <a:latin typeface="Sofia Pro" panose="020B0000000000000000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Nabídne komplexní služby pod jednou střechou.</a:t>
            </a:r>
          </a:p>
          <a:p>
            <a:pPr>
              <a:lnSpc>
                <a:spcPct val="100000"/>
              </a:lnSpc>
              <a:buClr>
                <a:srgbClr val="015A94"/>
              </a:buClr>
              <a:buSzPct val="140000"/>
              <a:buFont typeface="Wingdings" panose="05000000000000000000" pitchFamily="2" charset="2"/>
              <a:buChar char="ü"/>
            </a:pPr>
            <a:r>
              <a:rPr lang="cs-CZ" sz="1600" dirty="0">
                <a:latin typeface="Sofia Pro" panose="020B0000000000000000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Vytvoří prostory pro komunitní setkávání, vzdělávací kurzy, osvětové přednášky. </a:t>
            </a:r>
          </a:p>
          <a:p>
            <a:pPr>
              <a:lnSpc>
                <a:spcPct val="100000"/>
              </a:lnSpc>
              <a:buClr>
                <a:srgbClr val="015A94"/>
              </a:buClr>
              <a:buSzPct val="140000"/>
              <a:buFont typeface="Wingdings" panose="05000000000000000000" pitchFamily="2" charset="2"/>
              <a:buChar char="ü"/>
            </a:pPr>
            <a:endParaRPr lang="cs-CZ" sz="1600" dirty="0">
              <a:latin typeface="Sofia Pro" panose="020B0000000000000000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E808DB5-0EAF-4C48-94B4-E160E5434A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351" y="5114083"/>
            <a:ext cx="1893464" cy="123075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50AE63E-DE01-4D62-915C-649C71A384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827" y="5106135"/>
            <a:ext cx="1893462" cy="12307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B88E92D-FCAB-458D-87D5-46D74F2AC5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589" y="5106135"/>
            <a:ext cx="1893462" cy="123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174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68351" y="393117"/>
            <a:ext cx="8153400" cy="1087276"/>
          </a:xfrm>
        </p:spPr>
        <p:txBody>
          <a:bodyPr>
            <a:normAutofit/>
          </a:bodyPr>
          <a:lstStyle/>
          <a:p>
            <a:pPr algn="r"/>
            <a:r>
              <a:rPr lang="cs-CZ" sz="3600" dirty="0">
                <a:solidFill>
                  <a:srgbClr val="015A94"/>
                </a:solidFill>
                <a:latin typeface="Sofia Pro Semi Bold" panose="020B0000000000000000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Prototyp a testování</a:t>
            </a:r>
            <a:endParaRPr lang="cs-CZ" sz="1100" dirty="0">
              <a:solidFill>
                <a:srgbClr val="015A94"/>
              </a:solidFill>
              <a:latin typeface="Sofia Pro Semi Bold" panose="020B0000000000000000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B7DEEAB5-3E9F-469A-A337-A2037200F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39" y="1217040"/>
            <a:ext cx="6766560" cy="541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0353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68351" y="393117"/>
            <a:ext cx="8153400" cy="1087276"/>
          </a:xfrm>
        </p:spPr>
        <p:txBody>
          <a:bodyPr>
            <a:normAutofit/>
          </a:bodyPr>
          <a:lstStyle/>
          <a:p>
            <a:pPr algn="r"/>
            <a:r>
              <a:rPr lang="cs-CZ" sz="3600" dirty="0">
                <a:solidFill>
                  <a:srgbClr val="015A94"/>
                </a:solidFill>
                <a:latin typeface="Sofia Pro Semi Bold" panose="020B0000000000000000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Prototyp a testování</a:t>
            </a:r>
            <a:endParaRPr lang="cs-CZ" sz="1100" dirty="0">
              <a:solidFill>
                <a:srgbClr val="015A94"/>
              </a:solidFill>
              <a:latin typeface="Sofia Pro Semi Bold" panose="020B0000000000000000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D9CD5F92-F7AC-438B-AF3C-B4285E474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351" y="1590540"/>
            <a:ext cx="8153400" cy="4379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>
                <a:latin typeface="Sofia Pro" panose="00000500000000000000" pitchFamily="50" charset="-18"/>
              </a:rPr>
              <a:t>BOOK CASE a LIST </a:t>
            </a:r>
            <a:r>
              <a:rPr lang="cs-CZ" sz="1600" b="1" dirty="0" err="1">
                <a:latin typeface="Sofia Pro" panose="00000500000000000000" pitchFamily="50" charset="-18"/>
              </a:rPr>
              <a:t>of</a:t>
            </a:r>
            <a:r>
              <a:rPr lang="cs-CZ" sz="1600" b="1" dirty="0">
                <a:latin typeface="Sofia Pro" panose="00000500000000000000" pitchFamily="50" charset="-18"/>
              </a:rPr>
              <a:t> DONORS</a:t>
            </a:r>
          </a:p>
          <a:p>
            <a:pPr marL="0" indent="0">
              <a:buNone/>
            </a:pPr>
            <a:endParaRPr lang="cs-CZ" sz="1600" dirty="0">
              <a:latin typeface="Sofia Pro" panose="00000500000000000000" pitchFamily="50" charset="-18"/>
            </a:endParaRPr>
          </a:p>
          <a:p>
            <a:pPr>
              <a:buBlip>
                <a:blip r:embed="rId3"/>
              </a:buBlip>
            </a:pPr>
            <a:r>
              <a:rPr lang="cs-CZ" sz="1600" dirty="0">
                <a:latin typeface="Sofia Pro" panose="00000500000000000000" pitchFamily="50" charset="-18"/>
              </a:rPr>
              <a:t>Zvolená forma představení projektu,</a:t>
            </a:r>
          </a:p>
          <a:p>
            <a:pPr>
              <a:buBlip>
                <a:blip r:embed="rId3"/>
              </a:buBlip>
            </a:pPr>
            <a:r>
              <a:rPr lang="cs-CZ" sz="1600" dirty="0">
                <a:latin typeface="Sofia Pro" panose="00000500000000000000" pitchFamily="50" charset="-18"/>
              </a:rPr>
              <a:t>jasné a konkrétní informace o projektu,</a:t>
            </a:r>
          </a:p>
          <a:p>
            <a:pPr>
              <a:buBlip>
                <a:blip r:embed="rId3"/>
              </a:buBlip>
            </a:pPr>
            <a:r>
              <a:rPr lang="cs-CZ" sz="1600" dirty="0">
                <a:latin typeface="Sofia Pro" panose="00000500000000000000" pitchFamily="50" charset="-18"/>
              </a:rPr>
              <a:t>pořadí jednotlivých stránek,</a:t>
            </a:r>
          </a:p>
          <a:p>
            <a:pPr>
              <a:buBlip>
                <a:blip r:embed="rId3"/>
              </a:buBlip>
            </a:pPr>
            <a:r>
              <a:rPr lang="cs-CZ" sz="1600" dirty="0">
                <a:latin typeface="Sofia Pro" panose="00000500000000000000" pitchFamily="50" charset="-18"/>
              </a:rPr>
              <a:t>zaujetí potenciálních dárců,</a:t>
            </a:r>
          </a:p>
          <a:p>
            <a:pPr>
              <a:buBlip>
                <a:blip r:embed="rId3"/>
              </a:buBlip>
            </a:pPr>
            <a:r>
              <a:rPr lang="cs-CZ" sz="1600" dirty="0">
                <a:latin typeface="Sofia Pro" panose="00000500000000000000" pitchFamily="50" charset="-18"/>
              </a:rPr>
              <a:t>reálný časový harmonogram,</a:t>
            </a:r>
          </a:p>
          <a:p>
            <a:pPr>
              <a:buBlip>
                <a:blip r:embed="rId3"/>
              </a:buBlip>
            </a:pPr>
            <a:r>
              <a:rPr lang="cs-CZ" sz="1600" dirty="0">
                <a:latin typeface="Sofia Pro" panose="00000500000000000000" pitchFamily="50" charset="-18"/>
              </a:rPr>
              <a:t>adekvátnost výše požadované částky od firemních dárců,</a:t>
            </a:r>
          </a:p>
          <a:p>
            <a:pPr>
              <a:buBlip>
                <a:blip r:embed="rId3"/>
              </a:buBlip>
            </a:pPr>
            <a:r>
              <a:rPr lang="cs-CZ" sz="1600" dirty="0">
                <a:latin typeface="Sofia Pro" panose="00000500000000000000" pitchFamily="50" charset="-18"/>
              </a:rPr>
              <a:t>výběr profesí, které jsme se rozhodli oslovit.</a:t>
            </a:r>
          </a:p>
          <a:p>
            <a:pPr>
              <a:buFontTx/>
              <a:buChar char="-"/>
            </a:pPr>
            <a:endParaRPr lang="cs-CZ" sz="2100" dirty="0">
              <a:latin typeface="Sofia Pro" panose="00000500000000000000" pitchFamily="50" charset="-18"/>
            </a:endParaRPr>
          </a:p>
          <a:p>
            <a:pPr marL="0" indent="0">
              <a:buNone/>
            </a:pPr>
            <a:endParaRPr lang="cs-CZ" sz="2100" dirty="0">
              <a:latin typeface="Sofia Pro" panose="00000500000000000000" pitchFamily="50" charset="-18"/>
            </a:endParaRPr>
          </a:p>
          <a:p>
            <a:pPr marL="0" indent="0">
              <a:buNone/>
            </a:pPr>
            <a:endParaRPr lang="cs-CZ" sz="2100" dirty="0">
              <a:latin typeface="Sofia Pro" panose="00000500000000000000" pitchFamily="50" charset="-18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2A02A40-72A3-4B08-9FC3-AEF8F53EB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838" y="5021798"/>
            <a:ext cx="1584481" cy="118836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0B22AB2-3889-4599-81F2-11275FB991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87" y="5029152"/>
            <a:ext cx="1828739" cy="118836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90E41B5-A0A4-47F9-83F1-91BF184BA5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794" y="5029152"/>
            <a:ext cx="1903284" cy="1197795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54E7F9C2-6632-472E-BF26-3EE4DE4654C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46" y="5012365"/>
            <a:ext cx="1929020" cy="1197794"/>
          </a:xfrm>
          <a:prstGeom prst="rect">
            <a:avLst/>
          </a:prstGeom>
        </p:spPr>
      </p:pic>
      <p:grpSp>
        <p:nvGrpSpPr>
          <p:cNvPr id="5" name="Skupina 4">
            <a:extLst>
              <a:ext uri="{FF2B5EF4-FFF2-40B4-BE49-F238E27FC236}">
                <a16:creationId xmlns:a16="http://schemas.microsoft.com/office/drawing/2014/main" id="{A285D10E-0E5C-44EB-91AD-00CE00B6925C}"/>
              </a:ext>
            </a:extLst>
          </p:cNvPr>
          <p:cNvGrpSpPr/>
          <p:nvPr/>
        </p:nvGrpSpPr>
        <p:grpSpPr>
          <a:xfrm>
            <a:off x="9592730" y="1637107"/>
            <a:ext cx="1929021" cy="1838089"/>
            <a:chOff x="9401452" y="1590911"/>
            <a:chExt cx="1929021" cy="1838089"/>
          </a:xfrm>
        </p:grpSpPr>
        <p:sp>
          <p:nvSpPr>
            <p:cNvPr id="3" name="Svitek: svislý 2">
              <a:extLst>
                <a:ext uri="{FF2B5EF4-FFF2-40B4-BE49-F238E27FC236}">
                  <a16:creationId xmlns:a16="http://schemas.microsoft.com/office/drawing/2014/main" id="{DF8D1041-AE14-4C33-9F57-BF4F57309605}"/>
                </a:ext>
              </a:extLst>
            </p:cNvPr>
            <p:cNvSpPr/>
            <p:nvPr/>
          </p:nvSpPr>
          <p:spPr>
            <a:xfrm>
              <a:off x="9401452" y="1590911"/>
              <a:ext cx="1929021" cy="1838089"/>
            </a:xfrm>
            <a:prstGeom prst="verticalScroll">
              <a:avLst/>
            </a:prstGeom>
            <a:solidFill>
              <a:srgbClr val="019AC3"/>
            </a:solidFill>
            <a:ln>
              <a:solidFill>
                <a:srgbClr val="015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" name="TextovéPole 3">
              <a:extLst>
                <a:ext uri="{FF2B5EF4-FFF2-40B4-BE49-F238E27FC236}">
                  <a16:creationId xmlns:a16="http://schemas.microsoft.com/office/drawing/2014/main" id="{D6306B64-7904-4539-9C96-5A55A4E27D51}"/>
                </a:ext>
              </a:extLst>
            </p:cNvPr>
            <p:cNvSpPr txBox="1"/>
            <p:nvPr/>
          </p:nvSpPr>
          <p:spPr>
            <a:xfrm>
              <a:off x="9766396" y="2006353"/>
              <a:ext cx="1233996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s-CZ" sz="1200" b="1" dirty="0"/>
                <a:t>DEVELOPEŘI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s-CZ" sz="1200" b="1" dirty="0"/>
                <a:t>INVESTOŘI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s-CZ" sz="1200" b="1" dirty="0"/>
                <a:t>STAVEBNÍ SPOLEČNOSTI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s-CZ" sz="1200" b="1" dirty="0"/>
                <a:t>REALITNÍ KANCELÁŘE</a:t>
              </a:r>
            </a:p>
            <a:p>
              <a:endParaRPr lang="cs-CZ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99130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68351" y="393117"/>
            <a:ext cx="8153400" cy="1087276"/>
          </a:xfrm>
        </p:spPr>
        <p:txBody>
          <a:bodyPr>
            <a:normAutofit/>
          </a:bodyPr>
          <a:lstStyle/>
          <a:p>
            <a:pPr algn="r"/>
            <a:r>
              <a:rPr lang="cs-CZ" sz="3600" dirty="0">
                <a:solidFill>
                  <a:srgbClr val="015A94"/>
                </a:solidFill>
                <a:latin typeface="Sofia Pro Semi Bold" panose="020B0000000000000000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Výsledky testování</a:t>
            </a:r>
            <a:endParaRPr lang="cs-CZ" sz="1100" dirty="0">
              <a:solidFill>
                <a:srgbClr val="015A94"/>
              </a:solidFill>
              <a:latin typeface="Sofia Pro Semi Bold" panose="020B0000000000000000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D9CD5F92-F7AC-438B-AF3C-B4285E474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351" y="1590911"/>
            <a:ext cx="8153400" cy="4379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>
                <a:latin typeface="Sofia Pro" panose="00000500000000000000" pitchFamily="50" charset="-18"/>
              </a:rPr>
              <a:t>OČEKÁVANÉ VÝSLEDKY A ZMĚNY V KAMPANI</a:t>
            </a:r>
          </a:p>
          <a:p>
            <a:pPr>
              <a:buBlip>
                <a:blip r:embed="rId3"/>
              </a:buBlip>
            </a:pPr>
            <a:r>
              <a:rPr lang="cs-CZ" sz="1600" dirty="0">
                <a:latin typeface="Sofia Pro" panose="00000500000000000000" pitchFamily="50" charset="-18"/>
              </a:rPr>
              <a:t>Finální podoba brožury,</a:t>
            </a:r>
          </a:p>
          <a:p>
            <a:pPr>
              <a:buBlip>
                <a:blip r:embed="rId3"/>
              </a:buBlip>
            </a:pPr>
            <a:r>
              <a:rPr lang="cs-CZ" sz="1600" dirty="0">
                <a:latin typeface="Sofia Pro" panose="00000500000000000000" pitchFamily="50" charset="-18"/>
              </a:rPr>
              <a:t>změna fokusu z individuálních na firemní dárce,</a:t>
            </a:r>
          </a:p>
          <a:p>
            <a:pPr>
              <a:buBlip>
                <a:blip r:embed="rId3"/>
              </a:buBlip>
            </a:pPr>
            <a:r>
              <a:rPr lang="cs-CZ" sz="1600" dirty="0">
                <a:latin typeface="Sofia Pro" panose="00000500000000000000" pitchFamily="50" charset="-18"/>
              </a:rPr>
              <a:t>finanční cíle a</a:t>
            </a:r>
          </a:p>
          <a:p>
            <a:pPr>
              <a:buBlip>
                <a:blip r:embed="rId3"/>
              </a:buBlip>
            </a:pPr>
            <a:r>
              <a:rPr lang="cs-CZ" sz="1600" dirty="0">
                <a:latin typeface="Sofia Pro" panose="00000500000000000000" pitchFamily="50" charset="-18"/>
              </a:rPr>
              <a:t>název projektu.</a:t>
            </a:r>
          </a:p>
          <a:p>
            <a:pPr marL="0" indent="0">
              <a:buNone/>
            </a:pPr>
            <a:endParaRPr lang="cs-CZ" sz="1600" dirty="0">
              <a:latin typeface="Sofia Pro" panose="00000500000000000000" pitchFamily="50" charset="-18"/>
            </a:endParaRPr>
          </a:p>
          <a:p>
            <a:pPr marL="0" indent="0">
              <a:buNone/>
            </a:pPr>
            <a:r>
              <a:rPr lang="cs-CZ" sz="1600" dirty="0">
                <a:latin typeface="Sofia Pro" panose="00000500000000000000" pitchFamily="50" charset="-18"/>
              </a:rPr>
              <a:t>CO JSME SE ve </a:t>
            </a:r>
            <a:r>
              <a:rPr lang="cs-CZ" sz="1600" dirty="0" err="1">
                <a:latin typeface="Sofia Pro" panose="00000500000000000000" pitchFamily="50" charset="-18"/>
              </a:rPr>
              <a:t>FRINu</a:t>
            </a:r>
            <a:r>
              <a:rPr lang="cs-CZ" sz="1600" dirty="0">
                <a:latin typeface="Sofia Pro" panose="00000500000000000000" pitchFamily="50" charset="-18"/>
              </a:rPr>
              <a:t> NAUČILI</a:t>
            </a:r>
          </a:p>
          <a:p>
            <a:pPr>
              <a:buBlip>
                <a:blip r:embed="rId3"/>
              </a:buBlip>
            </a:pPr>
            <a:r>
              <a:rPr lang="cs-CZ" sz="1600" dirty="0">
                <a:latin typeface="Sofia Pro" panose="00000500000000000000" pitchFamily="50" charset="-18"/>
              </a:rPr>
              <a:t>Zavedení </a:t>
            </a:r>
            <a:r>
              <a:rPr lang="cs-CZ" sz="1600" dirty="0" err="1">
                <a:latin typeface="Sofia Pro" panose="00000500000000000000" pitchFamily="50" charset="-18"/>
              </a:rPr>
              <a:t>prototypování</a:t>
            </a:r>
            <a:r>
              <a:rPr lang="cs-CZ" sz="1600" dirty="0">
                <a:latin typeface="Sofia Pro" panose="00000500000000000000" pitchFamily="50" charset="-18"/>
              </a:rPr>
              <a:t> pro další projekty </a:t>
            </a:r>
            <a:r>
              <a:rPr lang="cs-CZ" sz="1600" dirty="0" err="1">
                <a:latin typeface="Sofia Pro" panose="00000500000000000000" pitchFamily="50" charset="-18"/>
              </a:rPr>
              <a:t>ParaCENTRA</a:t>
            </a:r>
            <a:r>
              <a:rPr lang="cs-CZ" sz="1600" dirty="0">
                <a:latin typeface="Sofia Pro" panose="00000500000000000000" pitchFamily="50" charset="-18"/>
              </a:rPr>
              <a:t> </a:t>
            </a:r>
            <a:r>
              <a:rPr lang="cs-CZ" sz="1600" dirty="0" err="1">
                <a:latin typeface="Sofia Pro" panose="00000500000000000000" pitchFamily="50" charset="-18"/>
              </a:rPr>
              <a:t>Fenix</a:t>
            </a:r>
            <a:r>
              <a:rPr lang="cs-CZ" sz="1600" dirty="0">
                <a:latin typeface="Sofia Pro" panose="00000500000000000000" pitchFamily="50" charset="-18"/>
              </a:rPr>
              <a:t>.</a:t>
            </a:r>
          </a:p>
          <a:p>
            <a:pPr marL="0" indent="0">
              <a:buNone/>
            </a:pPr>
            <a:endParaRPr lang="cs-CZ" sz="1600" dirty="0">
              <a:latin typeface="Sofia Pro" panose="00000500000000000000" pitchFamily="50" charset="-18"/>
            </a:endParaRPr>
          </a:p>
          <a:p>
            <a:pPr marL="0" indent="0">
              <a:buNone/>
            </a:pPr>
            <a:endParaRPr lang="cs-CZ" sz="2100" dirty="0">
              <a:latin typeface="Sofia Pro" panose="00000500000000000000" pitchFamily="50" charset="-18"/>
            </a:endParaRPr>
          </a:p>
          <a:p>
            <a:pPr>
              <a:buFontTx/>
              <a:buChar char="-"/>
            </a:pPr>
            <a:endParaRPr lang="cs-CZ" sz="2100" dirty="0">
              <a:latin typeface="Sofia Pro" panose="00000500000000000000" pitchFamily="50" charset="-18"/>
            </a:endParaRPr>
          </a:p>
          <a:p>
            <a:pPr marL="0" indent="0">
              <a:buNone/>
            </a:pPr>
            <a:endParaRPr lang="cs-CZ" sz="2100" dirty="0">
              <a:latin typeface="Sofia Pro" panose="00000500000000000000" pitchFamily="50" charset="-18"/>
            </a:endParaRPr>
          </a:p>
          <a:p>
            <a:pPr marL="0" indent="0">
              <a:buNone/>
            </a:pPr>
            <a:endParaRPr lang="cs-CZ" sz="2100" dirty="0">
              <a:latin typeface="Sofia Pro" panose="00000500000000000000" pitchFamily="50" charset="-18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7D25641-A11B-4F73-BDD0-68FCDA91C9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027" y="4768510"/>
            <a:ext cx="1449000" cy="144900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211D59B-52D4-4F8C-B98C-E7CAB68237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411" y="4768509"/>
            <a:ext cx="1451911" cy="144900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D1B3D4B-7929-4A75-869E-76A737B649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719" y="4768509"/>
            <a:ext cx="1460663" cy="1449001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659F54EE-592B-4C27-8E71-65EB5FE650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28" y="4768510"/>
            <a:ext cx="1475346" cy="144900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8216863D-7088-4087-AFA6-F733AD3280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13" y="4768509"/>
            <a:ext cx="1458812" cy="145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268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68351" y="393117"/>
            <a:ext cx="8153400" cy="1087276"/>
          </a:xfrm>
        </p:spPr>
        <p:txBody>
          <a:bodyPr>
            <a:normAutofit/>
          </a:bodyPr>
          <a:lstStyle/>
          <a:p>
            <a:pPr algn="r"/>
            <a:r>
              <a:rPr lang="cs-CZ" sz="3600" dirty="0">
                <a:solidFill>
                  <a:srgbClr val="015A94"/>
                </a:solidFill>
                <a:latin typeface="Sofia Pro Semi Bold" panose="020B0000000000000000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Kampaň v roce 2023</a:t>
            </a:r>
            <a:endParaRPr lang="cs-CZ" sz="1100" dirty="0">
              <a:solidFill>
                <a:srgbClr val="015A94"/>
              </a:solidFill>
              <a:latin typeface="Sofia Pro Semi Bold" panose="020B0000000000000000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D9CD5F92-F7AC-438B-AF3C-B4285E474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351" y="1590911"/>
            <a:ext cx="8153400" cy="43792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600" dirty="0">
                <a:latin typeface="Sofia Pro" panose="020B0000000000000000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PLÁN KAMPANĚ pro rok 2023</a:t>
            </a:r>
          </a:p>
          <a:p>
            <a:pPr>
              <a:buSzPct val="120000"/>
              <a:buBlip>
                <a:blip r:embed="rId3"/>
              </a:buBlip>
            </a:pPr>
            <a:r>
              <a:rPr lang="cs-CZ" sz="1600" dirty="0">
                <a:latin typeface="Sofia Pro" panose="00000500000000000000" pitchFamily="50" charset="-18"/>
              </a:rPr>
              <a:t>Testování brožury a její následná grafická podoba.</a:t>
            </a:r>
          </a:p>
          <a:p>
            <a:pPr>
              <a:buSzPct val="120000"/>
              <a:buBlip>
                <a:blip r:embed="rId3"/>
              </a:buBlip>
            </a:pPr>
            <a:r>
              <a:rPr lang="cs-CZ" sz="1600" dirty="0">
                <a:latin typeface="Sofia Pro" panose="00000500000000000000" pitchFamily="50" charset="-18"/>
              </a:rPr>
              <a:t>Oslovení potenciálních donorů s finální brožurou.</a:t>
            </a:r>
          </a:p>
          <a:p>
            <a:pPr>
              <a:buSzPct val="120000"/>
              <a:buBlip>
                <a:blip r:embed="rId3"/>
              </a:buBlip>
            </a:pPr>
            <a:r>
              <a:rPr lang="cs-CZ" sz="1600" dirty="0">
                <a:latin typeface="Sofia Pro" panose="00000500000000000000" pitchFamily="50" charset="-18"/>
              </a:rPr>
              <a:t>Prezentace kampaně v rámci vlastních webových stránek a sociálních sítích.</a:t>
            </a:r>
          </a:p>
          <a:p>
            <a:pPr marL="0" indent="0">
              <a:buSzPct val="120000"/>
              <a:buNone/>
            </a:pPr>
            <a:endParaRPr lang="cs-CZ" sz="1600" dirty="0">
              <a:latin typeface="Sofia Pro" panose="00000500000000000000" pitchFamily="50" charset="-18"/>
            </a:endParaRPr>
          </a:p>
          <a:p>
            <a:pPr marL="0" indent="0">
              <a:buSzPct val="120000"/>
              <a:buNone/>
            </a:pPr>
            <a:r>
              <a:rPr lang="cs-CZ" sz="1600" dirty="0">
                <a:latin typeface="Sofia Pro" panose="00000500000000000000" pitchFamily="50" charset="-18"/>
              </a:rPr>
              <a:t>NAČASOVÁNÍ KAMPANĚ</a:t>
            </a:r>
          </a:p>
          <a:p>
            <a:pPr>
              <a:buSzPct val="120000"/>
              <a:buBlip>
                <a:blip r:embed="rId3"/>
              </a:buBlip>
            </a:pPr>
            <a:r>
              <a:rPr lang="cs-CZ" sz="1600" dirty="0">
                <a:latin typeface="Sofia Pro" panose="00000500000000000000" pitchFamily="50" charset="-18"/>
              </a:rPr>
              <a:t>Termín zahájení kampaně: leden 2023</a:t>
            </a:r>
          </a:p>
          <a:p>
            <a:pPr marL="0" indent="0">
              <a:buSzPct val="120000"/>
              <a:buNone/>
            </a:pPr>
            <a:endParaRPr lang="cs-CZ" sz="1600" dirty="0">
              <a:latin typeface="Sofia Pro" panose="00000500000000000000" pitchFamily="50" charset="-18"/>
            </a:endParaRPr>
          </a:p>
          <a:p>
            <a:pPr marL="0" indent="0">
              <a:buSzPct val="120000"/>
              <a:buNone/>
            </a:pPr>
            <a:r>
              <a:rPr lang="cs-CZ" sz="1600" dirty="0">
                <a:latin typeface="Sofia Pro" panose="00000500000000000000" pitchFamily="50" charset="-18"/>
              </a:rPr>
              <a:t>FINANČNÍ CÍLE KAMPANĚ</a:t>
            </a:r>
          </a:p>
          <a:p>
            <a:pPr>
              <a:buSzPct val="120000"/>
              <a:buBlip>
                <a:blip r:embed="rId3"/>
              </a:buBlip>
            </a:pPr>
            <a:r>
              <a:rPr lang="cs-CZ" sz="1600" dirty="0">
                <a:latin typeface="Sofia Pro" panose="00000500000000000000" pitchFamily="50" charset="-18"/>
              </a:rPr>
              <a:t>Cílem je získat 12.000.000 Kč do konce roku 2024</a:t>
            </a:r>
          </a:p>
        </p:txBody>
      </p:sp>
    </p:spTree>
    <p:extLst>
      <p:ext uri="{BB962C8B-B14F-4D97-AF65-F5344CB8AC3E}">
        <p14:creationId xmlns:p14="http://schemas.microsoft.com/office/powerpoint/2010/main" val="5942147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68351" y="393117"/>
            <a:ext cx="8153400" cy="1087276"/>
          </a:xfrm>
        </p:spPr>
        <p:txBody>
          <a:bodyPr>
            <a:normAutofit/>
          </a:bodyPr>
          <a:lstStyle/>
          <a:p>
            <a:pPr algn="r"/>
            <a:r>
              <a:rPr lang="cs-CZ" sz="3600" dirty="0">
                <a:solidFill>
                  <a:srgbClr val="015A94"/>
                </a:solidFill>
                <a:latin typeface="Sofia Pro Semi Bold" panose="020B0000000000000000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Projekt</a:t>
            </a:r>
            <a:endParaRPr lang="cs-CZ" sz="1100" dirty="0">
              <a:solidFill>
                <a:srgbClr val="015A94"/>
              </a:solidFill>
              <a:latin typeface="Sofia Pro Semi Bold" panose="020B0000000000000000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D9CD5F92-F7AC-438B-AF3C-B4285E474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351" y="1590911"/>
            <a:ext cx="8153400" cy="437923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1600" dirty="0">
                <a:latin typeface="Sofia Pro" panose="020B0000000000000000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FINANCOVÁNÍ PROJEKTU</a:t>
            </a:r>
          </a:p>
          <a:p>
            <a:pPr marL="0" indent="0">
              <a:buSzPct val="120000"/>
              <a:buNone/>
            </a:pPr>
            <a:endParaRPr lang="cs-CZ" sz="1600" dirty="0">
              <a:latin typeface="Sofia Pro" panose="00000500000000000000" pitchFamily="50" charset="-18"/>
            </a:endParaRPr>
          </a:p>
        </p:txBody>
      </p:sp>
      <p:sp>
        <p:nvSpPr>
          <p:cNvPr id="4" name="Šipka: pětiúhelník 3">
            <a:extLst>
              <a:ext uri="{FF2B5EF4-FFF2-40B4-BE49-F238E27FC236}">
                <a16:creationId xmlns:a16="http://schemas.microsoft.com/office/drawing/2014/main" id="{B60BDC0E-B70B-4EA7-A763-55D57523D244}"/>
              </a:ext>
            </a:extLst>
          </p:cNvPr>
          <p:cNvSpPr/>
          <p:nvPr/>
        </p:nvSpPr>
        <p:spPr>
          <a:xfrm>
            <a:off x="3408302" y="3516864"/>
            <a:ext cx="2458665" cy="1276350"/>
          </a:xfrm>
          <a:prstGeom prst="homePlate">
            <a:avLst/>
          </a:prstGeom>
          <a:solidFill>
            <a:srgbClr val="019AC3"/>
          </a:solidFill>
          <a:ln>
            <a:solidFill>
              <a:srgbClr val="019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err="1">
                <a:solidFill>
                  <a:schemeClr val="tx1"/>
                </a:solidFill>
                <a:latin typeface="Sofia Pro" panose="00000500000000000000" pitchFamily="50" charset="-18"/>
              </a:rPr>
              <a:t>ParaCENTRUM</a:t>
            </a:r>
            <a:r>
              <a:rPr lang="cs-CZ" sz="1600" b="1" dirty="0">
                <a:solidFill>
                  <a:schemeClr val="tx1"/>
                </a:solidFill>
                <a:latin typeface="Sofia Pro" panose="00000500000000000000" pitchFamily="50" charset="-18"/>
              </a:rPr>
              <a:t> </a:t>
            </a:r>
            <a:r>
              <a:rPr lang="cs-CZ" sz="1600" b="1" dirty="0" err="1">
                <a:solidFill>
                  <a:schemeClr val="tx1"/>
                </a:solidFill>
                <a:latin typeface="Sofia Pro" panose="00000500000000000000" pitchFamily="50" charset="-18"/>
              </a:rPr>
              <a:t>Fenix</a:t>
            </a:r>
            <a:endParaRPr lang="cs-CZ" sz="1600" b="1" dirty="0">
              <a:solidFill>
                <a:schemeClr val="tx1"/>
              </a:solidFill>
              <a:latin typeface="Sofia Pro" panose="00000500000000000000" pitchFamily="50" charset="-18"/>
            </a:endParaRPr>
          </a:p>
        </p:txBody>
      </p:sp>
      <p:sp>
        <p:nvSpPr>
          <p:cNvPr id="5" name="Šipka: dvojitá 4">
            <a:extLst>
              <a:ext uri="{FF2B5EF4-FFF2-40B4-BE49-F238E27FC236}">
                <a16:creationId xmlns:a16="http://schemas.microsoft.com/office/drawing/2014/main" id="{22C3EDCA-42B9-405D-86F8-4126C9555D12}"/>
              </a:ext>
            </a:extLst>
          </p:cNvPr>
          <p:cNvSpPr/>
          <p:nvPr/>
        </p:nvSpPr>
        <p:spPr>
          <a:xfrm>
            <a:off x="7116298" y="3516864"/>
            <a:ext cx="2527492" cy="1276350"/>
          </a:xfrm>
          <a:prstGeom prst="chevron">
            <a:avLst/>
          </a:prstGeom>
          <a:solidFill>
            <a:srgbClr val="019AC3"/>
          </a:solidFill>
          <a:ln>
            <a:solidFill>
              <a:srgbClr val="019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Sofia Pro" panose="00000500000000000000" pitchFamily="50" charset="-18"/>
              </a:rPr>
              <a:t>Dotace EU</a:t>
            </a:r>
          </a:p>
        </p:txBody>
      </p:sp>
      <p:sp>
        <p:nvSpPr>
          <p:cNvPr id="6" name="Šipka: dvojitá 5">
            <a:extLst>
              <a:ext uri="{FF2B5EF4-FFF2-40B4-BE49-F238E27FC236}">
                <a16:creationId xmlns:a16="http://schemas.microsoft.com/office/drawing/2014/main" id="{12BBED33-8879-444A-93A3-426AFB12F4E4}"/>
              </a:ext>
            </a:extLst>
          </p:cNvPr>
          <p:cNvSpPr/>
          <p:nvPr/>
        </p:nvSpPr>
        <p:spPr>
          <a:xfrm>
            <a:off x="9063085" y="3516864"/>
            <a:ext cx="2458666" cy="1276351"/>
          </a:xfrm>
          <a:prstGeom prst="chevron">
            <a:avLst/>
          </a:prstGeom>
          <a:solidFill>
            <a:srgbClr val="019AC3"/>
          </a:solidFill>
          <a:ln>
            <a:solidFill>
              <a:srgbClr val="019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Sofia Pro" panose="00000500000000000000" pitchFamily="50" charset="-18"/>
              </a:rPr>
              <a:t>Dotace EU/JMK / firemní dárci</a:t>
            </a:r>
          </a:p>
        </p:txBody>
      </p:sp>
      <p:sp>
        <p:nvSpPr>
          <p:cNvPr id="7" name="Šipka: dvojitá 6">
            <a:extLst>
              <a:ext uri="{FF2B5EF4-FFF2-40B4-BE49-F238E27FC236}">
                <a16:creationId xmlns:a16="http://schemas.microsoft.com/office/drawing/2014/main" id="{70621623-16B0-4A57-93B0-E1F27313CA01}"/>
              </a:ext>
            </a:extLst>
          </p:cNvPr>
          <p:cNvSpPr/>
          <p:nvPr/>
        </p:nvSpPr>
        <p:spPr>
          <a:xfrm>
            <a:off x="7178028" y="2655816"/>
            <a:ext cx="2127600" cy="597600"/>
          </a:xfrm>
          <a:prstGeom prst="chevron">
            <a:avLst/>
          </a:prstGeom>
          <a:solidFill>
            <a:srgbClr val="015A94"/>
          </a:solidFill>
          <a:ln>
            <a:solidFill>
              <a:srgbClr val="015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  <a:latin typeface="Sofia Pro" panose="00000500000000000000" pitchFamily="50" charset="-18"/>
              </a:rPr>
              <a:t>FINANCOVÁNÍ VÝSTAVBY</a:t>
            </a:r>
          </a:p>
        </p:txBody>
      </p:sp>
      <p:sp>
        <p:nvSpPr>
          <p:cNvPr id="9" name="Šipka: dvojitá 8">
            <a:extLst>
              <a:ext uri="{FF2B5EF4-FFF2-40B4-BE49-F238E27FC236}">
                <a16:creationId xmlns:a16="http://schemas.microsoft.com/office/drawing/2014/main" id="{A4828A33-BBDB-408C-9366-3F25FFBF5274}"/>
              </a:ext>
            </a:extLst>
          </p:cNvPr>
          <p:cNvSpPr/>
          <p:nvPr/>
        </p:nvSpPr>
        <p:spPr>
          <a:xfrm>
            <a:off x="9063085" y="2656471"/>
            <a:ext cx="2127211" cy="596292"/>
          </a:xfrm>
          <a:prstGeom prst="chevron">
            <a:avLst/>
          </a:prstGeom>
          <a:solidFill>
            <a:srgbClr val="015A94"/>
          </a:solidFill>
          <a:ln>
            <a:solidFill>
              <a:srgbClr val="015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  <a:latin typeface="Sofia Pro" panose="00000500000000000000" pitchFamily="50" charset="-18"/>
              </a:rPr>
              <a:t>FINANCOVÁNÍ PROVOZU</a:t>
            </a:r>
          </a:p>
        </p:txBody>
      </p:sp>
      <p:sp>
        <p:nvSpPr>
          <p:cNvPr id="10" name="Šipka: pětiúhelník 9">
            <a:extLst>
              <a:ext uri="{FF2B5EF4-FFF2-40B4-BE49-F238E27FC236}">
                <a16:creationId xmlns:a16="http://schemas.microsoft.com/office/drawing/2014/main" id="{A590C704-8E96-4503-B073-5219024D0CA4}"/>
              </a:ext>
            </a:extLst>
          </p:cNvPr>
          <p:cNvSpPr/>
          <p:nvPr/>
        </p:nvSpPr>
        <p:spPr>
          <a:xfrm>
            <a:off x="3408303" y="2652503"/>
            <a:ext cx="2127600" cy="596293"/>
          </a:xfrm>
          <a:prstGeom prst="homePlate">
            <a:avLst/>
          </a:prstGeom>
          <a:solidFill>
            <a:srgbClr val="015A94"/>
          </a:solidFill>
          <a:ln>
            <a:solidFill>
              <a:srgbClr val="015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  <a:latin typeface="Sofia Pro" panose="00000500000000000000" pitchFamily="50" charset="-18"/>
              </a:rPr>
              <a:t>NÁKLADY KAMPANĚ</a:t>
            </a:r>
          </a:p>
        </p:txBody>
      </p:sp>
      <p:sp>
        <p:nvSpPr>
          <p:cNvPr id="11" name="Šipka: dvojitá 10">
            <a:extLst>
              <a:ext uri="{FF2B5EF4-FFF2-40B4-BE49-F238E27FC236}">
                <a16:creationId xmlns:a16="http://schemas.microsoft.com/office/drawing/2014/main" id="{C58EA701-94E4-43B2-9E22-852227A41A4C}"/>
              </a:ext>
            </a:extLst>
          </p:cNvPr>
          <p:cNvSpPr/>
          <p:nvPr/>
        </p:nvSpPr>
        <p:spPr>
          <a:xfrm>
            <a:off x="5293360" y="2656270"/>
            <a:ext cx="2127600" cy="597600"/>
          </a:xfrm>
          <a:prstGeom prst="chevron">
            <a:avLst/>
          </a:prstGeom>
          <a:solidFill>
            <a:srgbClr val="015A94"/>
          </a:solidFill>
          <a:ln>
            <a:solidFill>
              <a:srgbClr val="015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bg1"/>
                </a:solidFill>
                <a:latin typeface="Sofia Pro" panose="00000500000000000000" pitchFamily="50" charset="-18"/>
              </a:rPr>
              <a:t>POČÁTEČNÍ INVESTICE</a:t>
            </a:r>
          </a:p>
        </p:txBody>
      </p:sp>
      <p:sp>
        <p:nvSpPr>
          <p:cNvPr id="12" name="Šipka: dvojitá 11">
            <a:extLst>
              <a:ext uri="{FF2B5EF4-FFF2-40B4-BE49-F238E27FC236}">
                <a16:creationId xmlns:a16="http://schemas.microsoft.com/office/drawing/2014/main" id="{DCA1DD8F-9821-4340-82BE-8D8300BF7745}"/>
              </a:ext>
            </a:extLst>
          </p:cNvPr>
          <p:cNvSpPr/>
          <p:nvPr/>
        </p:nvSpPr>
        <p:spPr>
          <a:xfrm>
            <a:off x="5293359" y="3523158"/>
            <a:ext cx="2383980" cy="1270056"/>
          </a:xfrm>
          <a:prstGeom prst="chevron">
            <a:avLst/>
          </a:prstGeom>
          <a:solidFill>
            <a:srgbClr val="019AC3"/>
          </a:solidFill>
          <a:ln>
            <a:solidFill>
              <a:srgbClr val="019A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solidFill>
                  <a:schemeClr val="tx1"/>
                </a:solidFill>
                <a:latin typeface="Sofia Pro" panose="00000500000000000000" pitchFamily="50" charset="-18"/>
              </a:rPr>
              <a:t>Firemní dárci</a:t>
            </a:r>
          </a:p>
        </p:txBody>
      </p:sp>
    </p:spTree>
    <p:extLst>
      <p:ext uri="{BB962C8B-B14F-4D97-AF65-F5344CB8AC3E}">
        <p14:creationId xmlns:p14="http://schemas.microsoft.com/office/powerpoint/2010/main" val="17651054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uiExpand="1" build="p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9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93502" y="3098310"/>
            <a:ext cx="7378833" cy="1203648"/>
          </a:xfrm>
        </p:spPr>
        <p:txBody>
          <a:bodyPr>
            <a:noAutofit/>
          </a:bodyPr>
          <a:lstStyle/>
          <a:p>
            <a:pPr algn="r"/>
            <a:r>
              <a:rPr lang="cs-CZ" sz="4000" dirty="0">
                <a:solidFill>
                  <a:schemeClr val="bg1"/>
                </a:solidFill>
                <a:latin typeface="Sofia Pro Semi Bold" panose="020B0000000000000000" pitchFamily="34" charset="-18"/>
                <a:cs typeface="Arial" panose="020B0604020202020204" pitchFamily="34" charset="0"/>
              </a:rPr>
              <a:t>Děkujeme, že s námi </a:t>
            </a:r>
            <a:br>
              <a:rPr lang="cs-CZ" sz="4000" dirty="0">
                <a:solidFill>
                  <a:schemeClr val="bg1"/>
                </a:solidFill>
                <a:latin typeface="Sofia Pro Semi Bold" panose="020B0000000000000000" pitchFamily="34" charset="-18"/>
                <a:cs typeface="Arial" panose="020B0604020202020204" pitchFamily="34" charset="0"/>
              </a:rPr>
            </a:br>
            <a:r>
              <a:rPr lang="cs-CZ" sz="4000" dirty="0">
                <a:solidFill>
                  <a:schemeClr val="bg1"/>
                </a:solidFill>
                <a:latin typeface="Sofia Pro Semi Bold" panose="020B0000000000000000" pitchFamily="34" charset="-18"/>
                <a:cs typeface="Arial" panose="020B0604020202020204" pitchFamily="34" charset="0"/>
              </a:rPr>
              <a:t>roztáčíte život na plno</a:t>
            </a: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7567127" y="4008045"/>
            <a:ext cx="3805208" cy="186091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2000" b="1" dirty="0" err="1">
                <a:solidFill>
                  <a:schemeClr val="bg1"/>
                </a:solidFill>
                <a:latin typeface="Sofia Pro Semi Bold" panose="020B0000000000000000" pitchFamily="34" charset="-18"/>
                <a:cs typeface="Arial" panose="020B0604020202020204" pitchFamily="34" charset="0"/>
              </a:rPr>
              <a:t>ParaCENTRUM</a:t>
            </a:r>
            <a:r>
              <a:rPr lang="cs-CZ" sz="2000" b="1" dirty="0">
                <a:solidFill>
                  <a:schemeClr val="bg1"/>
                </a:solidFill>
                <a:latin typeface="Sofia Pro Semi Bold" panose="020B0000000000000000" pitchFamily="34" charset="-18"/>
                <a:cs typeface="Arial" panose="020B0604020202020204" pitchFamily="34" charset="0"/>
              </a:rPr>
              <a:t> </a:t>
            </a:r>
            <a:r>
              <a:rPr lang="cs-CZ" sz="2000" b="1" dirty="0" err="1">
                <a:solidFill>
                  <a:schemeClr val="bg1"/>
                </a:solidFill>
                <a:latin typeface="Sofia Pro Semi Bold" panose="020B0000000000000000" pitchFamily="34" charset="-18"/>
                <a:cs typeface="Arial" panose="020B0604020202020204" pitchFamily="34" charset="0"/>
              </a:rPr>
              <a:t>Fenix</a:t>
            </a:r>
            <a:r>
              <a:rPr lang="cs-CZ" sz="2000" b="1" dirty="0">
                <a:solidFill>
                  <a:schemeClr val="bg1"/>
                </a:solidFill>
                <a:latin typeface="Sofia Pro Semi Bold" panose="020B0000000000000000" pitchFamily="34" charset="-18"/>
                <a:cs typeface="Arial" panose="020B0604020202020204" pitchFamily="34" charset="0"/>
              </a:rPr>
              <a:t>, </a:t>
            </a:r>
            <a:r>
              <a:rPr lang="cs-CZ" sz="2000" b="1" dirty="0" err="1">
                <a:solidFill>
                  <a:schemeClr val="bg1"/>
                </a:solidFill>
                <a:latin typeface="Sofia Pro Semi Bold" panose="020B0000000000000000" pitchFamily="34" charset="-18"/>
                <a:cs typeface="Arial" panose="020B0604020202020204" pitchFamily="34" charset="0"/>
              </a:rPr>
              <a:t>z.s</a:t>
            </a:r>
            <a:r>
              <a:rPr lang="cs-CZ" sz="2000" b="1" dirty="0">
                <a:solidFill>
                  <a:schemeClr val="bg1"/>
                </a:solidFill>
                <a:latin typeface="Sofia Pro Semi Bold" panose="020B0000000000000000" pitchFamily="34" charset="-18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cs-CZ" sz="2000" b="1" dirty="0">
                <a:solidFill>
                  <a:schemeClr val="bg1"/>
                </a:solidFill>
                <a:latin typeface="Sofia Pro Semi Bold" panose="020B0000000000000000" pitchFamily="34" charset="-18"/>
                <a:cs typeface="Arial" panose="020B0604020202020204" pitchFamily="34" charset="0"/>
              </a:rPr>
              <a:t>www.roztacime.cz</a:t>
            </a:r>
          </a:p>
          <a:p>
            <a:pPr algn="r"/>
            <a:endParaRPr lang="cs-CZ" sz="2000" b="1" dirty="0">
              <a:solidFill>
                <a:schemeClr val="bg1"/>
              </a:solidFill>
              <a:latin typeface="Sofia Pro Semi Bold" panose="020B0000000000000000" pitchFamily="34" charset="-18"/>
              <a:cs typeface="Arial" panose="020B0604020202020204" pitchFamily="34" charset="0"/>
            </a:endParaRPr>
          </a:p>
          <a:p>
            <a:pPr algn="r"/>
            <a:r>
              <a:rPr lang="cs-CZ" sz="2000" b="1" dirty="0">
                <a:solidFill>
                  <a:schemeClr val="bg1"/>
                </a:solidFill>
                <a:latin typeface="Sofia Pro Semi Bold" panose="020B0000000000000000" pitchFamily="34" charset="-18"/>
                <a:cs typeface="Arial" panose="020B0604020202020204" pitchFamily="34" charset="0"/>
              </a:rPr>
              <a:t>Michaela Arientová</a:t>
            </a:r>
          </a:p>
          <a:p>
            <a:pPr algn="r"/>
            <a:r>
              <a:rPr lang="cs-CZ" sz="2000" b="1" dirty="0">
                <a:solidFill>
                  <a:schemeClr val="bg1"/>
                </a:solidFill>
                <a:latin typeface="Sofia Pro Semi Bold" panose="020B0000000000000000" pitchFamily="34" charset="-18"/>
                <a:cs typeface="Arial" panose="020B0604020202020204" pitchFamily="34" charset="0"/>
              </a:rPr>
              <a:t>arientova@pcfenix.cz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64" y="634481"/>
            <a:ext cx="3374571" cy="1417320"/>
          </a:xfrm>
          <a:prstGeom prst="rect">
            <a:avLst/>
          </a:prstGeo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A65BB9E1-6C9D-477A-B805-13FDBDB209A7}"/>
              </a:ext>
            </a:extLst>
          </p:cNvPr>
          <p:cNvSpPr/>
          <p:nvPr/>
        </p:nvSpPr>
        <p:spPr>
          <a:xfrm>
            <a:off x="-1" y="4665308"/>
            <a:ext cx="6699325" cy="1203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5AA6C54-5060-4ED0-BF6A-25BC8BBD3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65" y="4740199"/>
            <a:ext cx="1619250" cy="10763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B2190BE-800C-40A0-92A4-E6E798B189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385" y="4980123"/>
            <a:ext cx="1474448" cy="574017"/>
          </a:xfrm>
          <a:prstGeom prst="rect">
            <a:avLst/>
          </a:prstGeom>
        </p:spPr>
      </p:pic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E8DD0893-D2EE-49B4-8BCC-121C657452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0865" y="4810158"/>
            <a:ext cx="2160233" cy="91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009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TM03457503[[fn=Citáty]]</Template>
  <TotalTime>12746</TotalTime>
  <Words>294</Words>
  <Application>Microsoft Office PowerPoint</Application>
  <PresentationFormat>Širokoúhlá obrazovka</PresentationFormat>
  <Paragraphs>65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7" baseType="lpstr">
      <vt:lpstr>Open Sans Light</vt:lpstr>
      <vt:lpstr>Calibri Light</vt:lpstr>
      <vt:lpstr>Wingdings</vt:lpstr>
      <vt:lpstr>Sofia Pro</vt:lpstr>
      <vt:lpstr>Sofia Pro Black</vt:lpstr>
      <vt:lpstr>Calibri</vt:lpstr>
      <vt:lpstr>Sofia Pro Semi Bold</vt:lpstr>
      <vt:lpstr>Arial</vt:lpstr>
      <vt:lpstr>Motiv Office</vt:lpstr>
      <vt:lpstr>ParaCENTRUM Fenix Špičkové centrum rehabilitačních a sociálních služeb </vt:lpstr>
      <vt:lpstr>Projekt ParaCENTRA Fenix</vt:lpstr>
      <vt:lpstr>Prototyp a testování</vt:lpstr>
      <vt:lpstr>Prototyp a testování</vt:lpstr>
      <vt:lpstr>Výsledky testování</vt:lpstr>
      <vt:lpstr>Kampaň v roce 2023</vt:lpstr>
      <vt:lpstr>Projekt</vt:lpstr>
      <vt:lpstr>Děkujeme, že s námi  roztáčíte život na plno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Zpátky do života</dc:title>
  <dc:creator>Vacova</dc:creator>
  <cp:lastModifiedBy>Martin</cp:lastModifiedBy>
  <cp:revision>318</cp:revision>
  <dcterms:created xsi:type="dcterms:W3CDTF">2017-04-11T07:05:11Z</dcterms:created>
  <dcterms:modified xsi:type="dcterms:W3CDTF">2022-11-02T09:30:36Z</dcterms:modified>
</cp:coreProperties>
</file>