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erriweather"/>
      <p:regular r:id="rId14"/>
      <p:bold r:id="rId15"/>
      <p:italic r:id="rId16"/>
      <p:boldItalic r:id="rId17"/>
    </p:embeddedFont>
    <p:embeddedFont>
      <p:font typeface="Open Sans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OpenSans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erriweather-bold.fntdata"/><Relationship Id="rId14" Type="http://schemas.openxmlformats.org/officeDocument/2006/relationships/font" Target="fonts/Merriweather-regular.fntdata"/><Relationship Id="rId17" Type="http://schemas.openxmlformats.org/officeDocument/2006/relationships/font" Target="fonts/Merriweather-boldItalic.fntdata"/><Relationship Id="rId16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bold.fntdata"/><Relationship Id="rId6" Type="http://schemas.openxmlformats.org/officeDocument/2006/relationships/slide" Target="slides/slide1.xml"/><Relationship Id="rId18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VIDEO!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457200" y="2103120"/>
            <a:ext cx="8229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457200" y="1645920"/>
            <a:ext cx="822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Merriweather"/>
              <a:buNone/>
              <a:defRPr b="1" sz="20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0" name="Google Shape;90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right image">
  <p:cSld name="TITLE_AND_BODY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" name="Google Shape;16;p3"/>
          <p:cNvSpPr/>
          <p:nvPr>
            <p:ph idx="2" type="pic"/>
          </p:nvPr>
        </p:nvSpPr>
        <p:spPr>
          <a:xfrm>
            <a:off x="4846320" y="457200"/>
            <a:ext cx="3840600" cy="3657600"/>
          </a:xfrm>
          <a:prstGeom prst="roundRect">
            <a:avLst>
              <a:gd fmla="val 6780" name="adj"/>
            </a:avLst>
          </a:prstGeom>
          <a:noFill/>
          <a:ln>
            <a:noFill/>
          </a:ln>
        </p:spPr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>
            <p:ph type="title"/>
          </p:nvPr>
        </p:nvSpPr>
        <p:spPr>
          <a:xfrm>
            <a:off x="457200" y="731400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subTitle"/>
          </p:nvPr>
        </p:nvSpPr>
        <p:spPr>
          <a:xfrm>
            <a:off x="457200" y="457200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None/>
              <a:defRPr b="1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3" type="body"/>
          </p:nvPr>
        </p:nvSpPr>
        <p:spPr>
          <a:xfrm>
            <a:off x="457200" y="1499025"/>
            <a:ext cx="38406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with image">
  <p:cSld name="SECTION_HEADER_1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45720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/>
          <p:nvPr>
            <p:ph idx="2" type="pic"/>
          </p:nvPr>
        </p:nvSpPr>
        <p:spPr>
          <a:xfrm>
            <a:off x="457325" y="1499025"/>
            <a:ext cx="8229600" cy="3164100"/>
          </a:xfrm>
          <a:prstGeom prst="roundRect">
            <a:avLst>
              <a:gd fmla="val 6780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with left image">
  <p:cSld name="TITLE_AND_BODY_1_1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" name="Google Shape;30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" name="Google Shape;31;p5"/>
          <p:cNvSpPr/>
          <p:nvPr>
            <p:ph idx="2" type="pic"/>
          </p:nvPr>
        </p:nvSpPr>
        <p:spPr>
          <a:xfrm>
            <a:off x="457200" y="456600"/>
            <a:ext cx="3840600" cy="3657600"/>
          </a:xfrm>
          <a:prstGeom prst="roundRect">
            <a:avLst>
              <a:gd fmla="val 6780" name="adj"/>
            </a:avLst>
          </a:prstGeom>
          <a:noFill/>
          <a:ln>
            <a:noFill/>
          </a:ln>
        </p:spPr>
      </p:sp>
      <p:pic>
        <p:nvPicPr>
          <p:cNvPr id="32" name="Google Shape;32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 txBox="1"/>
          <p:nvPr>
            <p:ph type="title"/>
          </p:nvPr>
        </p:nvSpPr>
        <p:spPr>
          <a:xfrm>
            <a:off x="4846200" y="731400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" type="subTitle"/>
          </p:nvPr>
        </p:nvSpPr>
        <p:spPr>
          <a:xfrm>
            <a:off x="4846200" y="457200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None/>
              <a:defRPr b="1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3" type="body"/>
          </p:nvPr>
        </p:nvSpPr>
        <p:spPr>
          <a:xfrm>
            <a:off x="4846200" y="1499025"/>
            <a:ext cx="38406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39" name="Google Shape;39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" name="Google Shape;4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731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499037"/>
            <a:ext cx="82296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/>
          <p:nvPr>
            <p:ph idx="2" type="subTitle"/>
          </p:nvPr>
        </p:nvSpPr>
        <p:spPr>
          <a:xfrm>
            <a:off x="457200" y="45720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None/>
              <a:defRPr b="1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pic>
        <p:nvPicPr>
          <p:cNvPr id="53" name="Google Shape;5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BODY_1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7" name="Google Shape;57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8"/>
          <p:cNvSpPr txBox="1"/>
          <p:nvPr>
            <p:ph type="title"/>
          </p:nvPr>
        </p:nvSpPr>
        <p:spPr>
          <a:xfrm>
            <a:off x="457200" y="731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2" name="Google Shape;62;p8"/>
          <p:cNvSpPr txBox="1"/>
          <p:nvPr>
            <p:ph idx="1" type="subTitle"/>
          </p:nvPr>
        </p:nvSpPr>
        <p:spPr>
          <a:xfrm>
            <a:off x="457200" y="45720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None/>
              <a:defRPr b="1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63" name="Google Shape;63;p8"/>
          <p:cNvSpPr txBox="1"/>
          <p:nvPr>
            <p:ph idx="2" type="body"/>
          </p:nvPr>
        </p:nvSpPr>
        <p:spPr>
          <a:xfrm>
            <a:off x="457200" y="1499025"/>
            <a:ext cx="38406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3" type="body"/>
          </p:nvPr>
        </p:nvSpPr>
        <p:spPr>
          <a:xfrm>
            <a:off x="4846320" y="1494863"/>
            <a:ext cx="3840600" cy="28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5" name="Google Shape;65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AND_BODY_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p9"/>
          <p:cNvSpPr/>
          <p:nvPr>
            <p:ph idx="2" type="pic"/>
          </p:nvPr>
        </p:nvSpPr>
        <p:spPr>
          <a:xfrm>
            <a:off x="457325" y="1499025"/>
            <a:ext cx="8229600" cy="2615100"/>
          </a:xfrm>
          <a:prstGeom prst="roundRect">
            <a:avLst>
              <a:gd fmla="val 6780" name="adj"/>
            </a:avLst>
          </a:prstGeom>
          <a:noFill/>
          <a:ln>
            <a:noFill/>
          </a:ln>
        </p:spPr>
      </p:sp>
      <p:pic>
        <p:nvPicPr>
          <p:cNvPr id="70" name="Google Shape;70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/>
          <p:cNvSpPr txBox="1"/>
          <p:nvPr>
            <p:ph type="title"/>
          </p:nvPr>
        </p:nvSpPr>
        <p:spPr>
          <a:xfrm>
            <a:off x="457200" y="7314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" type="subTitle"/>
          </p:nvPr>
        </p:nvSpPr>
        <p:spPr>
          <a:xfrm>
            <a:off x="457200" y="457200"/>
            <a:ext cx="8229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erriweather"/>
              <a:buNone/>
              <a:defRPr b="1" sz="15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Merriweather"/>
              <a:buNone/>
              <a:defRPr b="1" sz="22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pic>
        <p:nvPicPr>
          <p:cNvPr id="76" name="Google Shape;7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 2">
  <p:cSld name="TITLE_AND_BODY_2_1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"/>
          <p:cNvSpPr/>
          <p:nvPr/>
        </p:nvSpPr>
        <p:spPr>
          <a:xfrm>
            <a:off x="-125" y="4575825"/>
            <a:ext cx="9144000" cy="56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9" name="Google Shape;79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10"/>
          <p:cNvSpPr/>
          <p:nvPr>
            <p:ph idx="2" type="pic"/>
          </p:nvPr>
        </p:nvSpPr>
        <p:spPr>
          <a:xfrm>
            <a:off x="457325" y="1159575"/>
            <a:ext cx="8229600" cy="2954700"/>
          </a:xfrm>
          <a:prstGeom prst="roundRect">
            <a:avLst>
              <a:gd fmla="val 6780" name="adj"/>
            </a:avLst>
          </a:prstGeom>
          <a:noFill/>
          <a:ln>
            <a:noFill/>
          </a:ln>
        </p:spPr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200" y="4722174"/>
            <a:ext cx="493776" cy="246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06600" y="4726738"/>
            <a:ext cx="744931" cy="237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93375" y="4708433"/>
            <a:ext cx="779069" cy="274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76725" y="4708457"/>
            <a:ext cx="661013" cy="27432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0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86" name="Google Shape;86;p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35825" y="4708425"/>
            <a:ext cx="785279" cy="274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66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1826"/>
              </a:buClr>
              <a:buSzPts val="2800"/>
              <a:buFont typeface="Merriweather"/>
              <a:buNone/>
              <a:defRPr b="1" i="0" sz="2800" u="none" cap="none" strike="noStrike">
                <a:solidFill>
                  <a:srgbClr val="121826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2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800"/>
              <a:buFont typeface="Open Sans"/>
              <a:buChar char="●"/>
              <a:defRPr b="0" i="0" sz="18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●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○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5564"/>
              </a:buClr>
              <a:buSzPts val="1400"/>
              <a:buFont typeface="Open Sans"/>
              <a:buChar char="■"/>
              <a:defRPr b="0" i="0" sz="1400" u="none" cap="none" strike="noStrike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spd="med">
    <p:fade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dzj8VXTPTKFH7uNRJEnhXdrHnlvuvknv/view" TargetMode="External"/><Relationship Id="rId4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3200" y="674375"/>
            <a:ext cx="977600" cy="48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81113" y="2238025"/>
            <a:ext cx="2781775" cy="87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>
            <p:ph type="title"/>
          </p:nvPr>
        </p:nvSpPr>
        <p:spPr>
          <a:xfrm>
            <a:off x="457200" y="731400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Kdo jsme a co děláme?</a:t>
            </a:r>
            <a:endParaRPr/>
          </a:p>
        </p:txBody>
      </p:sp>
      <p:sp>
        <p:nvSpPr>
          <p:cNvPr id="106" name="Google Shape;106;p13"/>
          <p:cNvSpPr txBox="1"/>
          <p:nvPr>
            <p:ph idx="3" type="body"/>
          </p:nvPr>
        </p:nvSpPr>
        <p:spPr>
          <a:xfrm>
            <a:off x="457200" y="1492075"/>
            <a:ext cx="4158000" cy="28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/>
              <a:t>Již 16 let rozvíjíme náhradní rodinnou péči a hostitelskou péči v ČR.</a:t>
            </a:r>
            <a:endParaRPr b="1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/>
              <a:t> → podílíme se na snižování počtu dětí vyrůstajících v ústavech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</a:pPr>
            <a:r>
              <a:rPr lang="en">
                <a:solidFill>
                  <a:schemeClr val="dk2"/>
                </a:solidFill>
              </a:rPr>
              <a:t>→ jako jediní se věnujeme vzdělávání a podpoře hostitelů dětí z dětských domovů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7" name="Google Shape;107;p13"/>
          <p:cNvSpPr txBox="1"/>
          <p:nvPr>
            <p:ph idx="1" type="subTitle"/>
          </p:nvPr>
        </p:nvSpPr>
        <p:spPr>
          <a:xfrm>
            <a:off x="457200" y="457200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Děti patří domů, z. s.</a:t>
            </a:r>
            <a:endParaRPr/>
          </a:p>
        </p:txBody>
      </p:sp>
      <p:pic>
        <p:nvPicPr>
          <p:cNvPr id="108" name="Google Shape;108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3604" r="16411" t="0"/>
          <a:stretch/>
        </p:blipFill>
        <p:spPr>
          <a:xfrm>
            <a:off x="4846320" y="457200"/>
            <a:ext cx="3840600" cy="36576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457200" y="188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Co je hostitelská péče?</a:t>
            </a:r>
            <a:endParaRPr/>
          </a:p>
        </p:txBody>
      </p:sp>
      <p:pic>
        <p:nvPicPr>
          <p:cNvPr id="114" name="Google Shape;114;p14" title="2024-hosti-spot-voiceover_zkracene.mp4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063" y="1030650"/>
            <a:ext cx="6769867" cy="380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5"/>
          <p:cNvPicPr preferRelativeResize="0"/>
          <p:nvPr/>
        </p:nvPicPr>
        <p:blipFill rotWithShape="1">
          <a:blip r:embed="rId3">
            <a:alphaModFix/>
          </a:blip>
          <a:srcRect b="0" l="10585" r="12597" t="0"/>
          <a:stretch/>
        </p:blipFill>
        <p:spPr>
          <a:xfrm>
            <a:off x="4572000" y="372200"/>
            <a:ext cx="3930598" cy="394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5"/>
          <p:cNvSpPr txBox="1"/>
          <p:nvPr>
            <p:ph idx="3" type="body"/>
          </p:nvPr>
        </p:nvSpPr>
        <p:spPr>
          <a:xfrm>
            <a:off x="457200" y="1415525"/>
            <a:ext cx="3802500" cy="30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" sz="1500"/>
              <a:t>Cíl: </a:t>
            </a:r>
            <a:r>
              <a:rPr lang="en" sz="1500"/>
              <a:t>150 000,- Kč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" sz="1500"/>
              <a:t>Zaměření:</a:t>
            </a:r>
            <a:r>
              <a:rPr lang="en" sz="1500"/>
              <a:t> vzdělávání a podpora hostitelů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1" lang="en" sz="1500"/>
              <a:t>Cílová skupina: </a:t>
            </a:r>
            <a:r>
              <a:rPr lang="en" sz="1500"/>
              <a:t>individuální dárci</a:t>
            </a:r>
            <a:endParaRPr sz="15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500"/>
              </a:spcAft>
              <a:buSzPts val="1600"/>
              <a:buNone/>
            </a:pPr>
            <a:r>
              <a:rPr b="1" lang="en" sz="1500"/>
              <a:t>Kanály:</a:t>
            </a:r>
            <a:r>
              <a:rPr lang="en" sz="1500"/>
              <a:t> newsletter, sociální sítě, emaily, spřízněné známé osobnosti, propagace na osvětových akcích</a:t>
            </a:r>
            <a:endParaRPr sz="1500"/>
          </a:p>
        </p:txBody>
      </p:sp>
      <p:sp>
        <p:nvSpPr>
          <p:cNvPr id="121" name="Google Shape;121;p15"/>
          <p:cNvSpPr txBox="1"/>
          <p:nvPr>
            <p:ph type="title"/>
          </p:nvPr>
        </p:nvSpPr>
        <p:spPr>
          <a:xfrm>
            <a:off x="457200" y="731400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Kampaň</a:t>
            </a:r>
            <a:endParaRPr/>
          </a:p>
        </p:txBody>
      </p:sp>
      <p:sp>
        <p:nvSpPr>
          <p:cNvPr id="122" name="Google Shape;122;p15"/>
          <p:cNvSpPr txBox="1"/>
          <p:nvPr>
            <p:ph idx="1" type="subTitle"/>
          </p:nvPr>
        </p:nvSpPr>
        <p:spPr>
          <a:xfrm>
            <a:off x="457200" y="457200"/>
            <a:ext cx="3840600" cy="2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9125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r>
              <a:rPr lang="en"/>
              <a:t>hosti!</a:t>
            </a:r>
            <a:endParaRPr/>
          </a:p>
        </p:txBody>
      </p: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2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 txBox="1"/>
          <p:nvPr>
            <p:ph type="title"/>
          </p:nvPr>
        </p:nvSpPr>
        <p:spPr>
          <a:xfrm>
            <a:off x="4898313" y="340375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Testování - leták</a:t>
            </a:r>
            <a:endParaRPr sz="1800"/>
          </a:p>
        </p:txBody>
      </p:sp>
      <p:sp>
        <p:nvSpPr>
          <p:cNvPr id="128" name="Google Shape;128;p16"/>
          <p:cNvSpPr txBox="1"/>
          <p:nvPr>
            <p:ph idx="3" type="body"/>
          </p:nvPr>
        </p:nvSpPr>
        <p:spPr>
          <a:xfrm>
            <a:off x="4862513" y="784400"/>
            <a:ext cx="3964800" cy="8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Srozumitelnost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Atraktivita pro dárce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200"/>
              <a:buChar char="●"/>
            </a:pPr>
            <a:r>
              <a:rPr lang="en" sz="1200"/>
              <a:t>Grafická úprava</a:t>
            </a:r>
            <a:endParaRPr sz="1200"/>
          </a:p>
        </p:txBody>
      </p:sp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8123" y="106650"/>
            <a:ext cx="3055674" cy="4333824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0" name="Google Shape;130;p16"/>
          <p:cNvSpPr txBox="1"/>
          <p:nvPr>
            <p:ph type="title"/>
          </p:nvPr>
        </p:nvSpPr>
        <p:spPr>
          <a:xfrm>
            <a:off x="4862513" y="1782038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Respondenti</a:t>
            </a:r>
            <a:endParaRPr sz="1800"/>
          </a:p>
        </p:txBody>
      </p:sp>
      <p:sp>
        <p:nvSpPr>
          <p:cNvPr id="131" name="Google Shape;131;p16"/>
          <p:cNvSpPr txBox="1"/>
          <p:nvPr>
            <p:ph idx="3" type="body"/>
          </p:nvPr>
        </p:nvSpPr>
        <p:spPr>
          <a:xfrm>
            <a:off x="4862513" y="2245100"/>
            <a:ext cx="3840600" cy="7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-308610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260"/>
              <a:buChar char="●"/>
            </a:pPr>
            <a:r>
              <a:rPr lang="en" sz="1260"/>
              <a:t>21 odpovědí</a:t>
            </a:r>
            <a:endParaRPr sz="1260"/>
          </a:p>
          <a:p>
            <a:pPr indent="-308610" lvl="0" marL="457200" rtl="0" algn="l">
              <a:lnSpc>
                <a:spcPct val="95000"/>
              </a:lnSpc>
              <a:spcBef>
                <a:spcPts val="300"/>
              </a:spcBef>
              <a:spcAft>
                <a:spcPts val="300"/>
              </a:spcAft>
              <a:buSzPts val="1260"/>
              <a:buChar char="●"/>
            </a:pPr>
            <a:r>
              <a:rPr lang="en" sz="1260"/>
              <a:t>Z toho: 11 v rámci focus group</a:t>
            </a:r>
            <a:endParaRPr sz="1260"/>
          </a:p>
        </p:txBody>
      </p:sp>
      <p:sp>
        <p:nvSpPr>
          <p:cNvPr id="132" name="Google Shape;132;p16"/>
          <p:cNvSpPr txBox="1"/>
          <p:nvPr>
            <p:ph type="title"/>
          </p:nvPr>
        </p:nvSpPr>
        <p:spPr>
          <a:xfrm>
            <a:off x="4862513" y="2927350"/>
            <a:ext cx="384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Výsledky</a:t>
            </a:r>
            <a:endParaRPr sz="1800"/>
          </a:p>
        </p:txBody>
      </p:sp>
      <p:sp>
        <p:nvSpPr>
          <p:cNvPr id="133" name="Google Shape;133;p16"/>
          <p:cNvSpPr txBox="1"/>
          <p:nvPr>
            <p:ph idx="3" type="body"/>
          </p:nvPr>
        </p:nvSpPr>
        <p:spPr>
          <a:xfrm>
            <a:off x="4862513" y="3352100"/>
            <a:ext cx="3840600" cy="10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Zjednodušení a zkrácení textu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Přidání vizuálních kotev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Zvýraznění klíčových slov</a:t>
            </a:r>
            <a:endParaRPr sz="1200"/>
          </a:p>
          <a:p>
            <a:pPr indent="-304800" lvl="0" marL="45720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Změny některých slovních obratů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300"/>
              </a:spcAft>
              <a:buSzPts val="1600"/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3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 txBox="1"/>
          <p:nvPr>
            <p:ph type="title"/>
          </p:nvPr>
        </p:nvSpPr>
        <p:spPr>
          <a:xfrm>
            <a:off x="257675" y="96300"/>
            <a:ext cx="41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Načasování </a:t>
            </a:r>
            <a:endParaRPr sz="1800"/>
          </a:p>
        </p:txBody>
      </p:sp>
      <p:sp>
        <p:nvSpPr>
          <p:cNvPr id="139" name="Google Shape;139;p17"/>
          <p:cNvSpPr txBox="1"/>
          <p:nvPr>
            <p:ph idx="3" type="body"/>
          </p:nvPr>
        </p:nvSpPr>
        <p:spPr>
          <a:xfrm>
            <a:off x="257675" y="503200"/>
            <a:ext cx="4749900" cy="8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200"/>
              <a:t>10.10.</a:t>
            </a:r>
            <a:r>
              <a:rPr lang="en" sz="1200"/>
              <a:t> Newsletter, emaily, posty na sítích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200"/>
              <a:t>20.11. </a:t>
            </a:r>
            <a:r>
              <a:rPr lang="en" sz="1200"/>
              <a:t>Spojení se Světovým dnem dětí - posty na sítích</a:t>
            </a:r>
            <a:endParaRPr sz="12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" sz="1200"/>
              <a:t>17.12.</a:t>
            </a:r>
            <a:r>
              <a:rPr lang="en" sz="1200"/>
              <a:t> Newsletter a posty na sítích (certifikát za dar 1000 Kč)</a:t>
            </a:r>
            <a:endParaRPr sz="1200"/>
          </a:p>
        </p:txBody>
      </p:sp>
      <p:sp>
        <p:nvSpPr>
          <p:cNvPr id="140" name="Google Shape;140;p17"/>
          <p:cNvSpPr txBox="1"/>
          <p:nvPr>
            <p:ph type="title"/>
          </p:nvPr>
        </p:nvSpPr>
        <p:spPr>
          <a:xfrm>
            <a:off x="257675" y="1252225"/>
            <a:ext cx="41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Navíc</a:t>
            </a:r>
            <a:endParaRPr sz="1800"/>
          </a:p>
        </p:txBody>
      </p:sp>
      <p:sp>
        <p:nvSpPr>
          <p:cNvPr id="141" name="Google Shape;141;p17"/>
          <p:cNvSpPr txBox="1"/>
          <p:nvPr>
            <p:ph idx="3" type="body"/>
          </p:nvPr>
        </p:nvSpPr>
        <p:spPr>
          <a:xfrm>
            <a:off x="186125" y="1560075"/>
            <a:ext cx="4821600" cy="138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 fontScale="25000"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Možnost oslovení </a:t>
            </a:r>
            <a:r>
              <a:rPr b="1" lang="en" sz="4400"/>
              <a:t>18 000 sledujících </a:t>
            </a:r>
            <a:r>
              <a:rPr lang="en" sz="4400"/>
              <a:t>ve FB skupině </a:t>
            </a:r>
            <a:r>
              <a:rPr b="1" lang="en" sz="4400"/>
              <a:t>“Dobrý start”</a:t>
            </a:r>
            <a:endParaRPr b="1" sz="4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Placená reklama na sítích</a:t>
            </a:r>
            <a:endParaRPr sz="4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Osobní oslovení </a:t>
            </a:r>
            <a:r>
              <a:rPr b="1" lang="en" sz="4400"/>
              <a:t>spřízněných lokálních dárců</a:t>
            </a:r>
            <a:endParaRPr b="1" sz="4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Stánek na pražském </a:t>
            </a:r>
            <a:r>
              <a:rPr b="1" lang="en" sz="4400"/>
              <a:t>Lemarketu</a:t>
            </a:r>
            <a:r>
              <a:rPr lang="en" sz="4400"/>
              <a:t> s naším merchem</a:t>
            </a:r>
            <a:endParaRPr sz="4400"/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Výzva v rámci kampaně </a:t>
            </a:r>
            <a:r>
              <a:rPr b="1" lang="en" sz="4400"/>
              <a:t>Giving Tuesday</a:t>
            </a:r>
            <a:endParaRPr sz="2907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20158"/>
              <a:buNone/>
            </a:pPr>
            <a:r>
              <a:t/>
            </a:r>
            <a:endParaRPr sz="2907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 txBox="1"/>
          <p:nvPr>
            <p:ph type="title"/>
          </p:nvPr>
        </p:nvSpPr>
        <p:spPr>
          <a:xfrm>
            <a:off x="257675" y="2593175"/>
            <a:ext cx="41658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800"/>
              <a:t>Už se povedlo</a:t>
            </a:r>
            <a:endParaRPr sz="1800"/>
          </a:p>
        </p:txBody>
      </p:sp>
      <p:sp>
        <p:nvSpPr>
          <p:cNvPr id="143" name="Google Shape;143;p17"/>
          <p:cNvSpPr txBox="1"/>
          <p:nvPr>
            <p:ph idx="3" type="body"/>
          </p:nvPr>
        </p:nvSpPr>
        <p:spPr>
          <a:xfrm>
            <a:off x="186125" y="2942775"/>
            <a:ext cx="4821600" cy="9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 fontScale="25000"/>
          </a:bodyPr>
          <a:lstStyle/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4400"/>
              <a:t>Spolupráce s </a:t>
            </a:r>
            <a:r>
              <a:rPr b="1" lang="en" sz="4400"/>
              <a:t>Basketbalem Slavia</a:t>
            </a:r>
            <a:r>
              <a:rPr lang="en" sz="4400"/>
              <a:t> - promo na jejich sítích a výtěžek z “rodinného dne” v částce </a:t>
            </a:r>
            <a:r>
              <a:rPr b="1" lang="en" sz="4400"/>
              <a:t>10 000 Kč</a:t>
            </a:r>
            <a:endParaRPr b="1" sz="44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4400"/>
              <a:t>Narozeninová výzva</a:t>
            </a:r>
            <a:r>
              <a:rPr lang="en" sz="4400"/>
              <a:t>  -&gt; nakonec sbírka na </a:t>
            </a:r>
            <a:r>
              <a:rPr b="1" lang="en" sz="4400"/>
              <a:t>provoz </a:t>
            </a:r>
            <a:r>
              <a:rPr lang="en" sz="4400"/>
              <a:t>organizace </a:t>
            </a:r>
            <a:r>
              <a:rPr b="1" lang="en" sz="4400"/>
              <a:t>228 900 Kč a 76 nových dárců</a:t>
            </a:r>
            <a:endParaRPr/>
          </a:p>
        </p:txBody>
      </p:sp>
      <p:sp>
        <p:nvSpPr>
          <p:cNvPr id="144" name="Google Shape;144;p17"/>
          <p:cNvSpPr txBox="1"/>
          <p:nvPr>
            <p:ph type="title"/>
          </p:nvPr>
        </p:nvSpPr>
        <p:spPr>
          <a:xfrm>
            <a:off x="257675" y="3728375"/>
            <a:ext cx="41658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72839"/>
              <a:buNone/>
            </a:pPr>
            <a:r>
              <a:rPr lang="en" sz="1800"/>
              <a:t>Náklady</a:t>
            </a:r>
            <a:endParaRPr sz="1800"/>
          </a:p>
        </p:txBody>
      </p:sp>
      <p:sp>
        <p:nvSpPr>
          <p:cNvPr id="145" name="Google Shape;145;p17"/>
          <p:cNvSpPr txBox="1"/>
          <p:nvPr>
            <p:ph idx="3" type="body"/>
          </p:nvPr>
        </p:nvSpPr>
        <p:spPr>
          <a:xfrm>
            <a:off x="186125" y="4123775"/>
            <a:ext cx="4821600" cy="3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44 500,- Kč (úvazek, grafika, promo)</a:t>
            </a:r>
            <a:endParaRPr sz="1100"/>
          </a:p>
        </p:txBody>
      </p:sp>
      <p:pic>
        <p:nvPicPr>
          <p:cNvPr id="146" name="Google Shape;146;p17"/>
          <p:cNvPicPr preferRelativeResize="0"/>
          <p:nvPr/>
        </p:nvPicPr>
        <p:blipFill rotWithShape="1">
          <a:blip r:embed="rId3">
            <a:alphaModFix/>
          </a:blip>
          <a:srcRect b="0" l="18904" r="11027" t="0"/>
          <a:stretch/>
        </p:blipFill>
        <p:spPr>
          <a:xfrm>
            <a:off x="5308550" y="503200"/>
            <a:ext cx="3280727" cy="313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idx="3" type="body"/>
          </p:nvPr>
        </p:nvSpPr>
        <p:spPr>
          <a:xfrm>
            <a:off x="186125" y="1482800"/>
            <a:ext cx="4505400" cy="26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91425">
            <a:normAutofit fontScale="25000" lnSpcReduction="20000"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od ledna telefundraising - poděkování a nabídka stát se pravidelným dárcem</a:t>
            </a:r>
            <a:endParaRPr sz="6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6666"/>
              <a:buNone/>
            </a:pPr>
            <a:r>
              <a:t/>
            </a:r>
            <a:endParaRPr sz="60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s potvrzením o daru zpráva o realizovaných aktivitách v projektu</a:t>
            </a:r>
            <a:endParaRPr sz="6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6666"/>
              <a:buNone/>
            </a:pPr>
            <a:r>
              <a:t/>
            </a:r>
            <a:endParaRPr sz="60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na jaře další rekapitulace, co se podařilo díky darům uskutečnit</a:t>
            </a:r>
            <a:endParaRPr sz="6000"/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6666"/>
              <a:buNone/>
            </a:pPr>
            <a:r>
              <a:t/>
            </a:r>
            <a:endParaRPr sz="60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6000"/>
              <a:t>poté budeme odesílat standardní newsletter</a:t>
            </a:r>
            <a:endParaRPr sz="60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t/>
            </a:r>
            <a:endParaRPr sz="3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30425"/>
              <a:buNone/>
            </a:pPr>
            <a:r>
              <a:t/>
            </a:r>
            <a:endParaRPr sz="4907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52" name="Google Shape;152;p18"/>
          <p:cNvSpPr txBox="1"/>
          <p:nvPr>
            <p:ph type="title"/>
          </p:nvPr>
        </p:nvSpPr>
        <p:spPr>
          <a:xfrm>
            <a:off x="221975" y="361425"/>
            <a:ext cx="4165800" cy="6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/>
              <a:t>Další plány </a:t>
            </a:r>
            <a:endParaRPr/>
          </a:p>
        </p:txBody>
      </p:sp>
      <p:sp>
        <p:nvSpPr>
          <p:cNvPr id="153" name="Google Shape;153;p18"/>
          <p:cNvSpPr txBox="1"/>
          <p:nvPr>
            <p:ph type="title"/>
          </p:nvPr>
        </p:nvSpPr>
        <p:spPr>
          <a:xfrm>
            <a:off x="257675" y="1056500"/>
            <a:ext cx="41658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11"/>
              <a:buNone/>
            </a:pPr>
            <a:r>
              <a:rPr lang="en" sz="1500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rPr>
              <a:t>Péče o dárce z kampaně:</a:t>
            </a:r>
            <a:endParaRPr sz="1800"/>
          </a:p>
        </p:txBody>
      </p:sp>
      <p:sp>
        <p:nvSpPr>
          <p:cNvPr id="154" name="Google Shape;154;p18"/>
          <p:cNvSpPr txBox="1"/>
          <p:nvPr>
            <p:ph type="title"/>
          </p:nvPr>
        </p:nvSpPr>
        <p:spPr>
          <a:xfrm>
            <a:off x="257675" y="3910925"/>
            <a:ext cx="4165800" cy="4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207407"/>
              <a:buNone/>
            </a:pPr>
            <a:r>
              <a:rPr lang="en" sz="1500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rPr>
              <a:t>S</a:t>
            </a:r>
            <a:r>
              <a:rPr lang="en" sz="1611">
                <a:solidFill>
                  <a:srgbClr val="4B5564"/>
                </a:solidFill>
                <a:latin typeface="Open Sans"/>
                <a:ea typeface="Open Sans"/>
                <a:cs typeface="Open Sans"/>
                <a:sym typeface="Open Sans"/>
              </a:rPr>
              <a:t>peciální péči budeme věnovat i dárcům z narozeninové výzvy a major donors.</a:t>
            </a:r>
            <a:endParaRPr sz="1611">
              <a:solidFill>
                <a:srgbClr val="4B556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5" name="Google Shape;15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6925" y="1272037"/>
            <a:ext cx="4046848" cy="28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 txBox="1"/>
          <p:nvPr>
            <p:ph type="title"/>
          </p:nvPr>
        </p:nvSpPr>
        <p:spPr>
          <a:xfrm>
            <a:off x="457200" y="2150850"/>
            <a:ext cx="8229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Děkujeme.</a:t>
            </a:r>
            <a:endParaRPr/>
          </a:p>
        </p:txBody>
      </p:sp>
      <p:pic>
        <p:nvPicPr>
          <p:cNvPr id="161" name="Google Shape;16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8561" y="4257173"/>
            <a:ext cx="851025" cy="42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88838" y="4257175"/>
            <a:ext cx="1346590" cy="425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121826"/>
      </a:dk1>
      <a:lt1>
        <a:srgbClr val="FFFFFF"/>
      </a:lt1>
      <a:dk2>
        <a:srgbClr val="4B5564"/>
      </a:dk2>
      <a:lt2>
        <a:srgbClr val="F7F6F7"/>
      </a:lt2>
      <a:accent1>
        <a:srgbClr val="0084C7"/>
      </a:accent1>
      <a:accent2>
        <a:srgbClr val="E9F6FE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