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ABCBA-0C65-6D6F-7546-6A0E2D110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1A8408-9843-761F-D3D8-41C691957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C39B86-F176-567B-00B4-DC20A811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88A0-6DB5-4CCB-8A48-6D743239081C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0110C7-F894-DE6A-1BCD-E381DB63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C06CEC-2B85-996A-0294-AF069A9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0C75-BCD3-4679-A59E-A8F9BA15FC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36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7F9B5-FE28-8AB3-7C58-61778844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0ADA04-B27F-B01A-E3D3-D1D300EB6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EF2B12-A835-0BA6-8C89-CB14B1C9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88A0-6DB5-4CCB-8A48-6D743239081C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462961-3619-0906-1BF1-E2DD4D34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F4A28E-1D1F-01CC-D208-C3E420D5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0C75-BCD3-4679-A59E-A8F9BA15FC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31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38D5CC2-003C-8B28-E808-F158F99A0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87E179-52A6-E060-F2BB-437EB0C61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07343A-A728-93DB-687F-DB839A0C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88A0-6DB5-4CCB-8A48-6D743239081C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868DDF-9EF7-A84E-3986-F75C555C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9EDA10-DE77-60BF-693C-7EBBBF9B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0C75-BCD3-4679-A59E-A8F9BA15FC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51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9273E-D4E9-DC67-56D7-490C042C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08F4FB-0929-6621-F871-AD3D54E5E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49BB79-19B2-A625-BF19-9F544B42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88A0-6DB5-4CCB-8A48-6D743239081C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8A33BB-926B-DAF8-CEF4-6E277552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CC7C2B-2D6D-F40A-CFC1-5D84250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0C75-BCD3-4679-A59E-A8F9BA15FC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36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4C370-9CAD-EFB1-DF5B-FE4BD8A4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98272D-4CFD-2A88-988A-256B2283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655335-2DEE-59D8-5201-F57C6881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88A0-6DB5-4CCB-8A48-6D743239081C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09592E-CF6F-2DC0-0A36-7F23799B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39795A-FE5B-2533-C949-DA63579D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0C75-BCD3-4679-A59E-A8F9BA15FC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6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3C963-CE44-2B6C-E3A4-02BFCE76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2831FE-0DE1-0D93-3278-A97DC2F78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436A07-ABDD-ABF9-12BA-1794F6917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33432A-C0FA-B2AD-F23B-6FAEDD01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88A0-6DB5-4CCB-8A48-6D743239081C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3E090-033E-387F-BB8B-8B902962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523101-35D7-5440-E426-16E5297D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0C75-BCD3-4679-A59E-A8F9BA15FC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41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6991F-1448-98FD-0C38-10AD8B1A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166A38-A7D2-C329-BC35-1520D12B2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048CC2-1391-C7F3-77BB-0F087473F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7D474B9-7C80-F915-FA18-0FC5DEAC7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B6F80FA-6559-BB18-C54F-9DC71E698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76DC1E1-E758-AF44-5254-EF53B30D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88A0-6DB5-4CCB-8A48-6D743239081C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471E396-1190-6087-EED7-C6A96B5C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3871B2E-F0B0-E794-10D8-FF2F6D7D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0C75-BCD3-4679-A59E-A8F9BA15FC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F4BD6-EC48-648D-CA17-770627CB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6D72CB-CCFB-5296-50E5-BA9653CB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88A0-6DB5-4CCB-8A48-6D743239081C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41E36-26F4-BE2F-5953-4395939C9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BB2BB0-F49C-9CD0-2D4C-6E271E98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0C75-BCD3-4679-A59E-A8F9BA15FC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54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D659929-6D91-678F-09A9-7F7B693E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88A0-6DB5-4CCB-8A48-6D743239081C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695CC3-71AB-50FD-6A43-C687F8B7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6EFB95-4FD7-D5F7-7959-81167CCC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0C75-BCD3-4679-A59E-A8F9BA15FC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70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A7460-2D65-2FA4-341B-F8745598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9652DE-2A02-B354-490F-4AC57731B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6D0BB3-1C75-C360-E422-1A5DA088B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AAC0CE-EC0E-AF81-CE43-5ED4D149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88A0-6DB5-4CCB-8A48-6D743239081C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7BC882-CFF0-82AA-BC7C-B7521384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6C93FA-C110-02E2-4167-37DEE2C4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0C75-BCD3-4679-A59E-A8F9BA15FC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3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888AC-893E-DC5C-40CB-DADF8A0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E25636-E8BA-139D-722C-AFBCF0904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E0BEA9-ADB5-8AE2-BF5B-923368302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B9CDA0-B18C-BC78-67BB-F9EB880F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88A0-6DB5-4CCB-8A48-6D743239081C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0D279F-050E-0101-755F-E307DD3C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CE4A27-C17C-8B89-9266-F8B2D4E6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0C75-BCD3-4679-A59E-A8F9BA15FC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1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538060-C86C-007B-E8D1-135D1716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02E422-CFCE-8DA1-1588-0194F4AB4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FBAEB3-B2EE-E4E4-82B1-6250D9A0C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1088A0-6DB5-4CCB-8A48-6D743239081C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D62D03-D4F7-0AF9-1BBF-D3B4A8660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ADCF85-AA7E-007A-BCBB-F381E2976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40C75-BCD3-4679-A59E-A8F9BA15FC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43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enchallenge.cz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@propojenagenerac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darujme.cz/organizace/3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1.jpe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27918970-801C-F44E-5A9F-6ED440A89618}"/>
              </a:ext>
            </a:extLst>
          </p:cNvPr>
          <p:cNvCxnSpPr>
            <a:cxnSpLocks/>
          </p:cNvCxnSpPr>
          <p:nvPr/>
        </p:nvCxnSpPr>
        <p:spPr>
          <a:xfrm>
            <a:off x="4369217" y="4821817"/>
            <a:ext cx="7822783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odnadpis 2">
            <a:extLst>
              <a:ext uri="{FF2B5EF4-FFF2-40B4-BE49-F238E27FC236}">
                <a16:creationId xmlns:a16="http://schemas.microsoft.com/office/drawing/2014/main" id="{DD35E472-1409-5205-A233-4789D2A27BBB}"/>
              </a:ext>
            </a:extLst>
          </p:cNvPr>
          <p:cNvSpPr txBox="1">
            <a:spLocks/>
          </p:cNvSpPr>
          <p:nvPr/>
        </p:nvSpPr>
        <p:spPr>
          <a:xfrm>
            <a:off x="381000" y="5204872"/>
            <a:ext cx="7441783" cy="1110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Den D – FRIN</a:t>
            </a:r>
          </a:p>
          <a:p>
            <a:pPr algn="l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10. 11. 2025</a:t>
            </a:r>
          </a:p>
          <a:p>
            <a:pPr algn="l"/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Erste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Premier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centrum, Rytířská 29, Praha</a:t>
            </a:r>
          </a:p>
          <a:p>
            <a:pPr algn="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 descr="Obsah obrázku tma, černá, černobílá&#10;&#10;Obsah generovaný pomocí AI může být nesprávný.">
            <a:extLst>
              <a:ext uri="{FF2B5EF4-FFF2-40B4-BE49-F238E27FC236}">
                <a16:creationId xmlns:a16="http://schemas.microsoft.com/office/drawing/2014/main" id="{5891F58D-1185-5760-072A-E6F7DCDDA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5" b="28063"/>
          <a:stretch>
            <a:fillRect/>
          </a:stretch>
        </p:blipFill>
        <p:spPr>
          <a:xfrm>
            <a:off x="381000" y="1755309"/>
            <a:ext cx="11430000" cy="2778497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63A5DD54-D795-EE66-9AED-C597793F0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9217" y="5159851"/>
            <a:ext cx="7441783" cy="1443416"/>
          </a:xfrm>
        </p:spPr>
        <p:txBody>
          <a:bodyPr>
            <a:normAutofit lnSpcReduction="10000"/>
          </a:bodyPr>
          <a:lstStyle/>
          <a:p>
            <a:pPr algn="r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Jitka Opálková – fundraiser a zástupkyně ředitele</a:t>
            </a:r>
          </a:p>
          <a:p>
            <a:pPr algn="r"/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Teen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International ČR</a:t>
            </a:r>
          </a:p>
          <a:p>
            <a:pPr algn="r"/>
            <a:r>
              <a:rPr lang="cs-CZ" sz="1800" dirty="0">
                <a:solidFill>
                  <a:srgbClr val="49C6E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</a:t>
            </a:r>
            <a:endParaRPr lang="cs-CZ" sz="1800" dirty="0">
              <a:solidFill>
                <a:srgbClr val="49C6E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800" dirty="0">
                <a:solidFill>
                  <a:srgbClr val="49C6E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endParaRPr lang="cs-CZ" sz="1800" dirty="0">
              <a:solidFill>
                <a:srgbClr val="49C6E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508BFAB6-7F59-5697-20B2-998AB197C991}"/>
              </a:ext>
            </a:extLst>
          </p:cNvPr>
          <p:cNvSpPr txBox="1">
            <a:spLocks/>
          </p:cNvSpPr>
          <p:nvPr/>
        </p:nvSpPr>
        <p:spPr>
          <a:xfrm>
            <a:off x="5460331" y="3789081"/>
            <a:ext cx="6100010" cy="622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POMÁHÁME LIDEM K ŽIVOTU BEZ ZÁVISLOSTI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438B5CD8-6F9C-B135-2832-B4E1AA383BF5}"/>
              </a:ext>
            </a:extLst>
          </p:cNvPr>
          <p:cNvSpPr txBox="1">
            <a:spLocks/>
          </p:cNvSpPr>
          <p:nvPr/>
        </p:nvSpPr>
        <p:spPr>
          <a:xfrm>
            <a:off x="2292980" y="710070"/>
            <a:ext cx="7606040" cy="44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„Statistiky říkají, že v každé širší rodině v ČR je závislý člověk.“</a:t>
            </a: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CBFB1DC8-6074-5B54-29EC-DFD40ECC2C91}"/>
              </a:ext>
            </a:extLst>
          </p:cNvPr>
          <p:cNvCxnSpPr>
            <a:cxnSpLocks/>
          </p:cNvCxnSpPr>
          <p:nvPr/>
        </p:nvCxnSpPr>
        <p:spPr>
          <a:xfrm>
            <a:off x="0" y="1526021"/>
            <a:ext cx="7822783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Grafický objekt 25" descr="Článek řetězu se souvislou výplní">
            <a:extLst>
              <a:ext uri="{FF2B5EF4-FFF2-40B4-BE49-F238E27FC236}">
                <a16:creationId xmlns:a16="http://schemas.microsoft.com/office/drawing/2014/main" id="{608D6E0F-C9A2-5365-B25E-E5476467A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432363" y="6129619"/>
            <a:ext cx="371273" cy="371273"/>
          </a:xfrm>
          <a:prstGeom prst="rect">
            <a:avLst/>
          </a:prstGeom>
        </p:spPr>
      </p:pic>
      <p:pic>
        <p:nvPicPr>
          <p:cNvPr id="27" name="Grafický objekt 26" descr="Článek řetězu se souvislou výplní">
            <a:extLst>
              <a:ext uri="{FF2B5EF4-FFF2-40B4-BE49-F238E27FC236}">
                <a16:creationId xmlns:a16="http://schemas.microsoft.com/office/drawing/2014/main" id="{8D6F655A-8FC8-4715-BB1D-D6DC92C54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871498" y="5820399"/>
            <a:ext cx="371273" cy="37127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1BA0435-996C-E9DA-3201-C8D7FC91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59"/>
            <a:ext cx="1703157" cy="72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2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8BC77-CE96-7198-E34C-4FB152E42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27509-3AF9-41B1-03F5-127C838D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PŘÍBĚH VELKÉHO FIREMNÍHO DÁRCE 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4D6E7598-C97F-6DCE-7E20-957E6E7EDAC7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11256335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06B44567-45D7-DF4B-462B-F821D65A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774927" cy="48020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létě 2025 jsem doprovázela maminku na kontrolu do onkologické ambulance. V čekárně seděl muž, který mluvil nahlas – o hodnotách, životě, odpovědnosti. Jeho slova rezonovala s naším posláním. Osobně jsem ho oslovila.</a:t>
            </a:r>
          </a:p>
          <a:p>
            <a:pPr marL="0" indent="0" algn="just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Za týden jsme se setkali s ním a jeho ženou.</a:t>
            </a:r>
          </a:p>
          <a:p>
            <a:pPr marL="0" indent="0" algn="just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Další týden navštívil naše rehabilitační středisko.</a:t>
            </a:r>
          </a:p>
          <a:p>
            <a:pPr marL="0" indent="0" algn="just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Na třetí schůzce jsem ho požádala o dar ve výši 300 000 Kč. A on souhlasil.</a:t>
            </a:r>
          </a:p>
          <a:p>
            <a:pPr marL="0" indent="0" algn="ctr">
              <a:buNone/>
            </a:pPr>
            <a:r>
              <a:rPr lang="cs-CZ" sz="1800" dirty="0">
                <a:solidFill>
                  <a:srgbClr val="49C6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Někdy stačí naslouchat a být ve správnou chvíli na správném místě.</a:t>
            </a:r>
          </a:p>
          <a:p>
            <a:pPr marL="0" indent="0" algn="ctr">
              <a:buNone/>
            </a:pPr>
            <a:endParaRPr lang="cs-CZ" sz="1000" dirty="0">
              <a:solidFill>
                <a:srgbClr val="49C6E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Díky tomuto daru jsme mohli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pokrýt náklady na několik měsíců pobytu klientů v programu,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posílit odborný tým, který lidem pomáhá najít novou cestu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ověřit si, že léto je velmi vhodné období pro oslovování nových dárců </a:t>
            </a:r>
          </a:p>
          <a:p>
            <a:pPr marL="0" indent="0">
              <a:buClr>
                <a:srgbClr val="49C6E8"/>
              </a:buClr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49C6E8"/>
              </a:buClr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Tento příběh nám připomněl, že každé setkání může být příležitostí a že věci se dávají do pohybu tam, kde jsou sdílené hodnoty a upřímný zájem.</a:t>
            </a:r>
          </a:p>
        </p:txBody>
      </p:sp>
      <p:pic>
        <p:nvPicPr>
          <p:cNvPr id="16" name="Obrázek 15" descr="Obsah obrázku osoba, zápěstí, prst, palec&#10;&#10;Obsah generovaný pomocí AI může být nesprávný.">
            <a:extLst>
              <a:ext uri="{FF2B5EF4-FFF2-40B4-BE49-F238E27FC236}">
                <a16:creationId xmlns:a16="http://schemas.microsoft.com/office/drawing/2014/main" id="{063F28FA-AA2B-2229-901B-7BD9EDF47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r="27648"/>
          <a:stretch>
            <a:fillRect/>
          </a:stretch>
        </p:blipFill>
        <p:spPr>
          <a:xfrm>
            <a:off x="9370828" y="0"/>
            <a:ext cx="282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3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7D489-2D80-D099-7A89-6517C4769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F05FE-FCAC-202F-799D-51F267E4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SPOLUPRÁCE S NADACEMI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C811EB0-443C-3EBA-3AD9-64AC7F209CF7}"/>
              </a:ext>
            </a:extLst>
          </p:cNvPr>
          <p:cNvSpPr txBox="1"/>
          <p:nvPr/>
        </p:nvSpPr>
        <p:spPr>
          <a:xfrm>
            <a:off x="838200" y="2992291"/>
            <a:ext cx="4754526" cy="2616101"/>
          </a:xfrm>
          <a:prstGeom prst="rect">
            <a:avLst/>
          </a:prstGeom>
          <a:ln w="38100">
            <a:solidFill>
              <a:srgbClr val="49C6E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F-nadace</a:t>
            </a:r>
          </a:p>
          <a:p>
            <a:pPr marL="285750" indent="-285750">
              <a:buClr>
                <a:srgbClr val="49C6E8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Vytvořila pro nás otevřený nadační fond.</a:t>
            </a:r>
          </a:p>
          <a:p>
            <a:pPr marL="285750" indent="-285750">
              <a:buClr>
                <a:srgbClr val="49C6E8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 dubna do něj přispívá jeden firemní dárce částkou 10 000 Kč měsíčně.</a:t>
            </a:r>
          </a:p>
          <a:p>
            <a:pPr marL="285750" indent="-285750">
              <a:buClr>
                <a:srgbClr val="49C6E8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Jeden z našich podporovatelů věnoval do fondu i výtěžek ze své narozeninové oslavy.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23A2AAC-B6CB-77F9-30BE-FC5870C774BD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6533928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DD87F22A-46E9-A9A0-391F-FFFFAB827C7B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8683256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8A9579-E1F9-E766-FE04-E4BAFA04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08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NADACE JAKO PARTNEŘI ZMĚNY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Letos se nám podařilo navázat a prohloubit dvě významná partnerství s nadacemi, které s námi sdílejí vizi života bez závislosti.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92FB426-7F66-A60C-4833-DCC96572B43F}"/>
              </a:ext>
            </a:extLst>
          </p:cNvPr>
          <p:cNvSpPr txBox="1"/>
          <p:nvPr/>
        </p:nvSpPr>
        <p:spPr>
          <a:xfrm>
            <a:off x="6599273" y="2992291"/>
            <a:ext cx="4754526" cy="2616101"/>
          </a:xfrm>
          <a:prstGeom prst="rect">
            <a:avLst/>
          </a:prstGeom>
          <a:ln w="38100">
            <a:solidFill>
              <a:srgbClr val="49C6E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Nadace 3W</a:t>
            </a:r>
          </a:p>
          <a:p>
            <a:pPr marL="285750" indent="-285750">
              <a:buClr>
                <a:srgbClr val="49C6E8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 touto nadací jsme navázali spolupráci již v roce 2024.</a:t>
            </a:r>
          </a:p>
          <a:p>
            <a:pPr marL="285750" indent="-285750">
              <a:buClr>
                <a:srgbClr val="49C6E8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roce 2025 jsme získali podporu 430 000 Kč na tříletý projekt zaměřený na fundraising a rozvoj organizace</a:t>
            </a:r>
          </a:p>
          <a:p>
            <a:pPr marL="285750" indent="-285750">
              <a:buClr>
                <a:srgbClr val="49C6E8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Letos jsme také uzavřeli novou dohodu o podpoře dalšího tříletého projektu ve výši 1 300 000 Kč.</a:t>
            </a:r>
          </a:p>
        </p:txBody>
      </p:sp>
      <p:pic>
        <p:nvPicPr>
          <p:cNvPr id="8" name="Obrázek 7" descr="Obsah obrázku symbol, Písmo, logo, Grafika&#10;&#10;Obsah generovaný pomocí AI může být nesprávný.">
            <a:extLst>
              <a:ext uri="{FF2B5EF4-FFF2-40B4-BE49-F238E27FC236}">
                <a16:creationId xmlns:a16="http://schemas.microsoft.com/office/drawing/2014/main" id="{CE23C91E-25CD-070C-A80B-B9E5D0081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4371" r="17516"/>
          <a:stretch>
            <a:fillRect/>
          </a:stretch>
        </p:blipFill>
        <p:spPr>
          <a:xfrm>
            <a:off x="784040" y="5826642"/>
            <a:ext cx="870319" cy="1031358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ED65E38C-3AF6-7D5F-B0AD-E2DE24187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0728" y="5941169"/>
            <a:ext cx="803071" cy="736149"/>
          </a:xfrm>
          <a:prstGeom prst="rect">
            <a:avLst/>
          </a:prstGeom>
        </p:spPr>
      </p:pic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5758C541-3A40-884A-A0DB-8BC802F44393}"/>
              </a:ext>
            </a:extLst>
          </p:cNvPr>
          <p:cNvSpPr txBox="1">
            <a:spLocks/>
          </p:cNvSpPr>
          <p:nvPr/>
        </p:nvSpPr>
        <p:spPr>
          <a:xfrm>
            <a:off x="2239925" y="5883349"/>
            <a:ext cx="7712150" cy="97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72D12C27-21A9-E535-04E7-0802F1DAD329}"/>
              </a:ext>
            </a:extLst>
          </p:cNvPr>
          <p:cNvSpPr txBox="1">
            <a:spLocks/>
          </p:cNvSpPr>
          <p:nvPr/>
        </p:nvSpPr>
        <p:spPr>
          <a:xfrm>
            <a:off x="892360" y="5666100"/>
            <a:ext cx="10515600" cy="1108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8DAD29A0-B5D7-328C-3D87-43731155886C}"/>
              </a:ext>
            </a:extLst>
          </p:cNvPr>
          <p:cNvSpPr txBox="1">
            <a:spLocks/>
          </p:cNvSpPr>
          <p:nvPr/>
        </p:nvSpPr>
        <p:spPr>
          <a:xfrm>
            <a:off x="2209357" y="5985480"/>
            <a:ext cx="7773286" cy="78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Osvědčilo se nám, že spolupráce s nadacemi vzniká a roste především díky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osobním setkáním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důvěře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sdílení společné vize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068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4287C-81AA-4F33-DB8D-861F3F381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354F5-D831-D41D-8DEB-FECAC2F0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ONLINE KAMPAŇ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(11. 11. 2025 – 11. 1. 2026)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3FC9DD62-6BA3-8077-8D4B-FD7FE5EA6FB9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10368501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1DA2B9CB-807E-1BCF-A84B-252747113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2003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DÝKA A KŘÍŽ 2.0 – příběhy, které se začínají znovu psát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Spouštíme online kampaň na podporu našich center pro dospělé, které pomáhají lidem na cestě ze závislosti. Proběhne na platformě </a:t>
            </a:r>
            <a:r>
              <a:rPr lang="cs-CZ" sz="1800" dirty="0">
                <a:solidFill>
                  <a:srgbClr val="49C6E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Darujme.cz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800" dirty="0">
              <a:solidFill>
                <a:srgbClr val="49C6E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CÍL KAMPANĚ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Vybrat částku 150 000 Kč, kterou plánujeme zdvojnásobit díky jednomu z našich firemních dárců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Na začátku kampaně oslovíme blízké dárce s výzvou, aby svým darem rozběhli kampaň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Využijeme náš CRM systém pro hromadné oslovení dárcovské databáze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Kampaň je součástí PR strategie, ve které sdílíme silná témata o naději a změně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Vzniká v úzké spolupráci s vedoucím práce s dospělými Jakubem Andrlem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9C6E8"/>
              </a:buClr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49C6E8"/>
              </a:buClr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Název kampaně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Dýka a kříž 2.0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byl dopředu testován a získal pozitivní odezvu.</a:t>
            </a:r>
          </a:p>
        </p:txBody>
      </p:sp>
      <p:pic>
        <p:nvPicPr>
          <p:cNvPr id="3" name="Grafický objekt 2" descr="Lupa se souvislou výplní">
            <a:extLst>
              <a:ext uri="{FF2B5EF4-FFF2-40B4-BE49-F238E27FC236}">
                <a16:creationId xmlns:a16="http://schemas.microsoft.com/office/drawing/2014/main" id="{5E36183E-3B11-2583-8BCC-94239C5E6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89" y="5841582"/>
            <a:ext cx="374905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69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1FE1C-C5F4-E90E-F603-4800AEA47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107C4-7BF9-BCEE-D443-60BF6030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DEN DÍKUVZDÁNÍ PRO DÁRCE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35916AA3-0FC5-EC9D-6C8A-0EC97C320A30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10368501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10F7D9E5-4284-F9C6-7459-02E28429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2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Abychom posílili vztahy s našimi nejvýznamnějšími dárci, pořádáme vůbec první Den díkuvzdání. Událost má poděkovat těm, kteří svou podporou umožňují existenci a rozvoj našich služeb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CÍL 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Upevnit osobní vztahy s klíčovými podporovateli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Ocenit jejich důvěru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Položit základy pro dlouhodobé partnerství</a:t>
            </a:r>
          </a:p>
          <a:p>
            <a:pPr marL="457200" lvl="1" indent="0">
              <a:buClr>
                <a:srgbClr val="49C6E8"/>
              </a:buClr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VÝBĚR HOSTŮ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Zvolili jsme jasné kritérium –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opakovaná podpora ve výši minimálně 24 000 Kč ročně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a to buď formou pravidelných darů, nebo jinou opakovanou formou.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POZVÁNÍ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Každého dárce osobně kontaktuje člen týmu, který s ním má blízký vztah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 telefonátu následuje formální pozvánka poštou</a:t>
            </a:r>
          </a:p>
        </p:txBody>
      </p:sp>
    </p:spTree>
    <p:extLst>
      <p:ext uri="{BB962C8B-B14F-4D97-AF65-F5344CB8AC3E}">
        <p14:creationId xmlns:p14="http://schemas.microsoft.com/office/powerpoint/2010/main" val="91938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dýně, zelenina, Kalabasa&#10;&#10;Obsah generovaný pomocí AI může být nesprávný.">
            <a:extLst>
              <a:ext uri="{FF2B5EF4-FFF2-40B4-BE49-F238E27FC236}">
                <a16:creationId xmlns:a16="http://schemas.microsoft.com/office/drawing/2014/main" id="{0D648195-41BD-734E-4F96-79CEE2B6C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1" y="0"/>
            <a:ext cx="4898258" cy="6858001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5FF8E80-D743-4EC1-348F-73D38F4BDDF7}"/>
              </a:ext>
            </a:extLst>
          </p:cNvPr>
          <p:cNvSpPr txBox="1"/>
          <p:nvPr/>
        </p:nvSpPr>
        <p:spPr>
          <a:xfrm>
            <a:off x="7531199" y="2105561"/>
            <a:ext cx="4088429" cy="2646878"/>
          </a:xfrm>
          <a:prstGeom prst="rect">
            <a:avLst/>
          </a:prstGeom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29. 11. 2025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Crowd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Café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Na Líše 1284/12, Praha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  <a:p>
            <a:pPr marL="285750" indent="-285750">
              <a:buClr>
                <a:srgbClr val="49C6E8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Přátelské setkání s občerstvením</a:t>
            </a:r>
          </a:p>
          <a:p>
            <a:pPr marL="285750" indent="-285750">
              <a:buClr>
                <a:srgbClr val="49C6E8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 příběhů a dopadu podpory</a:t>
            </a:r>
          </a:p>
          <a:p>
            <a:pPr marL="285750" indent="-285750">
              <a:buClr>
                <a:srgbClr val="49C6E8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osobního rozhovoru s vedením a členy týmů</a:t>
            </a:r>
          </a:p>
        </p:txBody>
      </p:sp>
      <p:pic>
        <p:nvPicPr>
          <p:cNvPr id="4" name="Grafický objekt 3" descr="Otáčecí kalendář se souvislou výplní">
            <a:extLst>
              <a:ext uri="{FF2B5EF4-FFF2-40B4-BE49-F238E27FC236}">
                <a16:creationId xmlns:a16="http://schemas.microsoft.com/office/drawing/2014/main" id="{6ABAFD61-5A66-541F-1829-759CCC95F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385" y="2105561"/>
            <a:ext cx="304828" cy="304828"/>
          </a:xfrm>
          <a:prstGeom prst="rect">
            <a:avLst/>
          </a:prstGeom>
        </p:spPr>
      </p:pic>
      <p:pic>
        <p:nvPicPr>
          <p:cNvPr id="9" name="Grafický objekt 8" descr="Značka se souvislou výplní">
            <a:extLst>
              <a:ext uri="{FF2B5EF4-FFF2-40B4-BE49-F238E27FC236}">
                <a16:creationId xmlns:a16="http://schemas.microsoft.com/office/drawing/2014/main" id="{B16B33F6-AB59-F51B-A724-4382E1EC0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3385" y="2411476"/>
            <a:ext cx="304828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2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D5BBE-D5FA-DA9C-4644-69CE17365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AE80B-90DF-8212-BD0C-4D9DEFBF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CO VŠE JSME TESTOVALI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4301EDFD-73A1-6BE0-0A08-F59299B4F866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8306382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E98EF534-E4FC-4752-0CD6-7467FD774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31" y="1575192"/>
            <a:ext cx="11705135" cy="685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rámci kampaně jsme se rozhodli přistoupit k fundraisingu jako k živému procesu a testovali jsme různé přístupy, nástroje i formy oslovení:</a:t>
            </a:r>
          </a:p>
          <a:p>
            <a:pPr marL="0" indent="0" algn="ctr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4A6DD47-79AB-E21C-F41D-FD2A6A36F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013454"/>
              </p:ext>
            </p:extLst>
          </p:nvPr>
        </p:nvGraphicFramePr>
        <p:xfrm>
          <a:off x="243432" y="2259013"/>
          <a:ext cx="11705135" cy="43738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431030">
                  <a:extLst>
                    <a:ext uri="{9D8B030D-6E8A-4147-A177-3AD203B41FA5}">
                      <a16:colId xmlns:a16="http://schemas.microsoft.com/office/drawing/2014/main" val="2390662004"/>
                    </a:ext>
                  </a:extLst>
                </a:gridCol>
                <a:gridCol w="7274105">
                  <a:extLst>
                    <a:ext uri="{9D8B030D-6E8A-4147-A177-3AD203B41FA5}">
                      <a16:colId xmlns:a16="http://schemas.microsoft.com/office/drawing/2014/main" val="3410093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TESTOVANÁ OBLAST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ZPŮSOB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62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Fundraisingová brožura pro firemní dárce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Testována s mentorkou Janou Ledvinovou a používaná při osobních schůzkách s firmami.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89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Různé způsoby oslovení firem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Osobní schůzky, telefonáty, e-maily, doporučení. Nejúčinnější byla osobní setkání.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57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Výjezdy do církví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Testovali jsme formou prezentace – individuální vs. jednotná → ukázalo se, že </a:t>
                      </a:r>
                      <a:r>
                        <a:rPr lang="cs-C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jednotný formát + osobní příběh</a:t>
                      </a: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nejefektivnější.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214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Koordinace výjezdů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Vytvoření nové role koordinátora výjezdů do církví – systematické oslovování, plánování, evidence.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358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CRM systém pro dárce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Zavádění kontaktů z výjezdů i kampaně – pro další komunikaci a péči.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73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Segmentace dárců pro různé typy komunikace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Individuální přístup podle vztahu a výše podpory.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8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Příběhové materiály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Testování různých typů příběhů – emotivních, konkrétních, tematických.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78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kampaň Dýka a kříž 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Vznik v úzké spolupráci s vedoucím programu pro dospělé, testujeme texty a vizuály.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853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Tříčlenný PR tým a nový obsahový plán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Nastavení pravidelných příspěvků, sjednocená komunikace napříč středisky.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945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Práce s nadačními fondy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Dlouhodobé vyjednávání a budování vztahu – osobní přístup funguje nejlépe.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073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50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E9D8D-AEF6-6F7A-201D-F2851D817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0E15E-AC13-B7DA-547B-7918E7FC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KLÍČOVÁ SLOVA NAŠEHO POSUNU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C757CF03-3657-7244-5DDB-D9ADFABD14A0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10368501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EEFEE00B-E257-4972-2450-FB4F3DDD9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238" y="1902406"/>
            <a:ext cx="3329531" cy="4065625"/>
          </a:xfrm>
        </p:spPr>
        <p:txBody>
          <a:bodyPr numCol="1">
            <a:normAutofit/>
          </a:bodyPr>
          <a:lstStyle/>
          <a:p>
            <a:pPr marL="0" indent="0">
              <a:lnSpc>
                <a:spcPct val="30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Strategické myšlení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Testování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Odvaha říct si o dar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277F7CF3-AFC5-78B9-4036-5E1C89938F04}"/>
              </a:ext>
            </a:extLst>
          </p:cNvPr>
          <p:cNvSpPr txBox="1">
            <a:spLocks/>
          </p:cNvSpPr>
          <p:nvPr/>
        </p:nvSpPr>
        <p:spPr>
          <a:xfrm>
            <a:off x="7187232" y="1902406"/>
            <a:ext cx="3329531" cy="406562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30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Osobní přístup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Propojení týmu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Profesionální materiály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CRM systém</a:t>
            </a:r>
          </a:p>
        </p:txBody>
      </p:sp>
      <p:pic>
        <p:nvPicPr>
          <p:cNvPr id="9" name="Grafický objekt 8" descr="Dárek se souvislou výplní">
            <a:extLst>
              <a:ext uri="{FF2B5EF4-FFF2-40B4-BE49-F238E27FC236}">
                <a16:creationId xmlns:a16="http://schemas.microsoft.com/office/drawing/2014/main" id="{963A9814-2BEE-17B0-C632-B87C84E64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73" y="5062851"/>
            <a:ext cx="620270" cy="620270"/>
          </a:xfrm>
          <a:prstGeom prst="rect">
            <a:avLst/>
          </a:prstGeom>
        </p:spPr>
      </p:pic>
      <p:pic>
        <p:nvPicPr>
          <p:cNvPr id="11" name="Grafický objekt 10" descr="Databáze se souvislou výplní">
            <a:extLst>
              <a:ext uri="{FF2B5EF4-FFF2-40B4-BE49-F238E27FC236}">
                <a16:creationId xmlns:a16="http://schemas.microsoft.com/office/drawing/2014/main" id="{B24F0254-34DA-DD8F-CD5D-C7558C55D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6962" y="5058051"/>
            <a:ext cx="620270" cy="620270"/>
          </a:xfrm>
          <a:prstGeom prst="rect">
            <a:avLst/>
          </a:prstGeom>
        </p:spPr>
      </p:pic>
      <p:pic>
        <p:nvPicPr>
          <p:cNvPr id="14" name="Grafický objekt 13" descr="Hlava s ozubenými koly se souvislou výplní">
            <a:extLst>
              <a:ext uri="{FF2B5EF4-FFF2-40B4-BE49-F238E27FC236}">
                <a16:creationId xmlns:a16="http://schemas.microsoft.com/office/drawing/2014/main" id="{A27F9A16-3DF2-896F-60AC-F3A1A1F63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973" y="2138031"/>
            <a:ext cx="620270" cy="620270"/>
          </a:xfrm>
          <a:prstGeom prst="rect">
            <a:avLst/>
          </a:prstGeom>
        </p:spPr>
      </p:pic>
      <p:pic>
        <p:nvPicPr>
          <p:cNvPr id="16" name="Grafický objekt 15" descr="Prezentace s pruhovým grafem se souvislou výplní">
            <a:extLst>
              <a:ext uri="{FF2B5EF4-FFF2-40B4-BE49-F238E27FC236}">
                <a16:creationId xmlns:a16="http://schemas.microsoft.com/office/drawing/2014/main" id="{D49C2A81-FE57-3020-0F63-C406FCB21B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5973" y="3079952"/>
            <a:ext cx="620270" cy="620270"/>
          </a:xfrm>
          <a:prstGeom prst="rect">
            <a:avLst/>
          </a:prstGeom>
        </p:spPr>
      </p:pic>
      <p:pic>
        <p:nvPicPr>
          <p:cNvPr id="18" name="Grafický objekt 17" descr="Uživatelské rozhraní obrys">
            <a:extLst>
              <a:ext uri="{FF2B5EF4-FFF2-40B4-BE49-F238E27FC236}">
                <a16:creationId xmlns:a16="http://schemas.microsoft.com/office/drawing/2014/main" id="{59C762DE-1BE8-D88D-4512-C6454F9C6A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6962" y="3118865"/>
            <a:ext cx="620270" cy="620270"/>
          </a:xfrm>
          <a:prstGeom prst="rect">
            <a:avLst/>
          </a:prstGeom>
        </p:spPr>
      </p:pic>
      <p:pic>
        <p:nvPicPr>
          <p:cNvPr id="21" name="Grafický objekt 20" descr="Knihy se souvislou výplní">
            <a:extLst>
              <a:ext uri="{FF2B5EF4-FFF2-40B4-BE49-F238E27FC236}">
                <a16:creationId xmlns:a16="http://schemas.microsoft.com/office/drawing/2014/main" id="{73A8C87D-5F4A-FDD6-9889-EF59FD7590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6962" y="4088458"/>
            <a:ext cx="620270" cy="620270"/>
          </a:xfrm>
          <a:prstGeom prst="rect">
            <a:avLst/>
          </a:prstGeom>
        </p:spPr>
      </p:pic>
      <p:pic>
        <p:nvPicPr>
          <p:cNvPr id="25" name="Grafický objekt 24" descr="Uživatel se souvislou výplní">
            <a:extLst>
              <a:ext uri="{FF2B5EF4-FFF2-40B4-BE49-F238E27FC236}">
                <a16:creationId xmlns:a16="http://schemas.microsoft.com/office/drawing/2014/main" id="{45FB6753-D451-F360-0002-D7EA80AD3F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66962" y="2131035"/>
            <a:ext cx="620270" cy="620270"/>
          </a:xfrm>
          <a:prstGeom prst="rect">
            <a:avLst/>
          </a:prstGeom>
        </p:spPr>
      </p:pic>
      <p:pic>
        <p:nvPicPr>
          <p:cNvPr id="27" name="Grafický objekt 26" descr="Potřesení rukou se souvislou výplní">
            <a:extLst>
              <a:ext uri="{FF2B5EF4-FFF2-40B4-BE49-F238E27FC236}">
                <a16:creationId xmlns:a16="http://schemas.microsoft.com/office/drawing/2014/main" id="{BBCB6B7B-8185-2CCB-6B98-D61BD48941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5973" y="4090858"/>
            <a:ext cx="620270" cy="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D1A2F-3E1E-431A-C001-3FC3EC09B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D692475-5A61-891A-6F98-4415ADC9B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263" y="5324193"/>
            <a:ext cx="3051046" cy="1089319"/>
          </a:xfrm>
          <a:prstGeom prst="rect">
            <a:avLst/>
          </a:prstGeom>
        </p:spPr>
      </p:pic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4FC3BDB3-E3A3-C897-8D8B-5189D435913E}"/>
              </a:ext>
            </a:extLst>
          </p:cNvPr>
          <p:cNvCxnSpPr>
            <a:cxnSpLocks/>
          </p:cNvCxnSpPr>
          <p:nvPr/>
        </p:nvCxnSpPr>
        <p:spPr>
          <a:xfrm>
            <a:off x="4369217" y="4969068"/>
            <a:ext cx="7822783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Obsah obrázku tma, černá, černobílá&#10;&#10;Obsah generovaný pomocí AI může být nesprávný.">
            <a:extLst>
              <a:ext uri="{FF2B5EF4-FFF2-40B4-BE49-F238E27FC236}">
                <a16:creationId xmlns:a16="http://schemas.microsoft.com/office/drawing/2014/main" id="{CDAC65E1-B9D0-9291-25E4-601CBC221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5" b="28063"/>
          <a:stretch>
            <a:fillRect/>
          </a:stretch>
        </p:blipFill>
        <p:spPr>
          <a:xfrm>
            <a:off x="3165897" y="70629"/>
            <a:ext cx="5552130" cy="1349657"/>
          </a:xfrm>
          <a:prstGeom prst="rect">
            <a:avLst/>
          </a:prstGeom>
        </p:spPr>
      </p:pic>
      <p:pic>
        <p:nvPicPr>
          <p:cNvPr id="1028" name="Picture 4" descr="Obsah obrázku text, Písmo, logo, symbol&#10;&#10;Obsah generovaný pomocí AI může být nesprávný.">
            <a:extLst>
              <a:ext uri="{FF2B5EF4-FFF2-40B4-BE49-F238E27FC236}">
                <a16:creationId xmlns:a16="http://schemas.microsoft.com/office/drawing/2014/main" id="{411D0784-F047-C1E5-99A8-B7DCFF27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73" y="5372595"/>
            <a:ext cx="1498432" cy="99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10A79EAA-39C3-16B5-ABA7-38C1D13887E9}"/>
              </a:ext>
            </a:extLst>
          </p:cNvPr>
          <p:cNvSpPr txBox="1">
            <a:spLocks/>
          </p:cNvSpPr>
          <p:nvPr/>
        </p:nvSpPr>
        <p:spPr>
          <a:xfrm>
            <a:off x="2106843" y="1851439"/>
            <a:ext cx="7978314" cy="904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Děkujeme všem, kteří se rozhodli podpořit naši misi – pomáhat lidem žít bez závislosti a dávat naději tam, kde často chybí.</a:t>
            </a: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4F26908D-ABD3-5643-D8BC-F270C301124A}"/>
              </a:ext>
            </a:extLst>
          </p:cNvPr>
          <p:cNvCxnSpPr>
            <a:cxnSpLocks/>
          </p:cNvCxnSpPr>
          <p:nvPr/>
        </p:nvCxnSpPr>
        <p:spPr>
          <a:xfrm>
            <a:off x="0" y="1595823"/>
            <a:ext cx="7822783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DFFC1F1-264F-3E18-3FE3-963316E2E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7884" y="3362393"/>
            <a:ext cx="1408155" cy="129080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6A3BE09-0D4F-CA1D-6D27-F6684F36B3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88" y="3126849"/>
            <a:ext cx="2202370" cy="176189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676A7AA-4022-AD5F-B67D-7B2232E0DB95}"/>
              </a:ext>
            </a:extLst>
          </p:cNvPr>
          <p:cNvSpPr txBox="1"/>
          <p:nvPr/>
        </p:nvSpPr>
        <p:spPr>
          <a:xfrm>
            <a:off x="3068053" y="3244334"/>
            <a:ext cx="6136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dirty="0">
                <a:effectLst/>
              </a:rPr>
              <a:t> </a:t>
            </a:r>
            <a:endParaRPr lang="cs-CZ" dirty="0"/>
          </a:p>
        </p:txBody>
      </p:sp>
      <p:sp>
        <p:nvSpPr>
          <p:cNvPr id="19" name="Podnadpis 2">
            <a:extLst>
              <a:ext uri="{FF2B5EF4-FFF2-40B4-BE49-F238E27FC236}">
                <a16:creationId xmlns:a16="http://schemas.microsoft.com/office/drawing/2014/main" id="{E07F747E-3034-3F29-1E84-CCB050FB37B8}"/>
              </a:ext>
            </a:extLst>
          </p:cNvPr>
          <p:cNvSpPr txBox="1">
            <a:spLocks/>
          </p:cNvSpPr>
          <p:nvPr/>
        </p:nvSpPr>
        <p:spPr>
          <a:xfrm>
            <a:off x="3927331" y="2878543"/>
            <a:ext cx="4029262" cy="317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Naši klíčoví partneři v roce 2025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B8B4D642-72E7-5005-7B33-EB05C4E8A64A}"/>
              </a:ext>
            </a:extLst>
          </p:cNvPr>
          <p:cNvSpPr txBox="1">
            <a:spLocks/>
          </p:cNvSpPr>
          <p:nvPr/>
        </p:nvSpPr>
        <p:spPr>
          <a:xfrm>
            <a:off x="7374621" y="3823131"/>
            <a:ext cx="2686811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FIREMNÍ DÁRCI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D08B99-A2E3-8B55-CE77-F12075CB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4" y="5391995"/>
            <a:ext cx="2254238" cy="95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ázek 21" descr="Obsah obrázku text, Písmo, Elektricky modrá, snímek obrazovky&#10;&#10;Obsah generovaný pomocí AI může být nesprávný.">
            <a:extLst>
              <a:ext uri="{FF2B5EF4-FFF2-40B4-BE49-F238E27FC236}">
                <a16:creationId xmlns:a16="http://schemas.microsoft.com/office/drawing/2014/main" id="{95923C19-B83B-2985-5128-344FFAF66B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29" y="5345133"/>
            <a:ext cx="3406310" cy="10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B580B-64BB-A9D9-346D-4DC4F534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ZÁMĚR KAMPANĚ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AD8E0530-003F-B1F2-41AC-74467EB157BB}"/>
              </a:ext>
            </a:extLst>
          </p:cNvPr>
          <p:cNvSpPr txBox="1">
            <a:spLocks/>
          </p:cNvSpPr>
          <p:nvPr/>
        </p:nvSpPr>
        <p:spPr>
          <a:xfrm>
            <a:off x="1524000" y="1649950"/>
            <a:ext cx="9144000" cy="44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„Statistiky říkají, že v každé širší rodině v ČR je závislý člověk.“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527C7EB0-595C-24AE-A20D-D901C7098F8C}"/>
              </a:ext>
            </a:extLst>
          </p:cNvPr>
          <p:cNvSpPr txBox="1">
            <a:spLocks/>
          </p:cNvSpPr>
          <p:nvPr/>
        </p:nvSpPr>
        <p:spPr>
          <a:xfrm>
            <a:off x="1524000" y="6082869"/>
            <a:ext cx="9144000" cy="44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Cílová částka kampaně: 300 000 Kč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773E139-8901-E5C1-0C4C-7E2F43D60F60}"/>
              </a:ext>
            </a:extLst>
          </p:cNvPr>
          <p:cNvSpPr txBox="1"/>
          <p:nvPr/>
        </p:nvSpPr>
        <p:spPr>
          <a:xfrm>
            <a:off x="1575191" y="2565255"/>
            <a:ext cx="3503454" cy="1231106"/>
          </a:xfrm>
          <a:prstGeom prst="rect">
            <a:avLst/>
          </a:prstGeom>
          <a:ln w="38100">
            <a:solidFill>
              <a:srgbClr val="49C6E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ZÍSKAT FIREMNÍ DÁRCE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centra, kde pomáháme lidem začít znovu – bez drog, alkoholu nebo gamblerství.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66DADFB-001A-4149-E9AE-07468D5B1AA9}"/>
              </a:ext>
            </a:extLst>
          </p:cNvPr>
          <p:cNvSpPr txBox="1"/>
          <p:nvPr/>
        </p:nvSpPr>
        <p:spPr>
          <a:xfrm>
            <a:off x="6924855" y="2565255"/>
            <a:ext cx="3503455" cy="1261884"/>
          </a:xfrm>
          <a:prstGeom prst="rect">
            <a:avLst/>
          </a:prstGeom>
          <a:ln w="38100">
            <a:solidFill>
              <a:srgbClr val="49C6E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NASTAVIT NOVÝ SYSTÉM PRÁCE S DÁRCI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 prvního oslovení až po péči a budování vztahů.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FD79659-290E-82CF-BB18-CADDD15ECC5A}"/>
              </a:ext>
            </a:extLst>
          </p:cNvPr>
          <p:cNvSpPr txBox="1"/>
          <p:nvPr/>
        </p:nvSpPr>
        <p:spPr>
          <a:xfrm>
            <a:off x="1575191" y="4477950"/>
            <a:ext cx="3503457" cy="954107"/>
          </a:xfrm>
          <a:prstGeom prst="rect">
            <a:avLst/>
          </a:prstGeom>
          <a:ln w="38100">
            <a:solidFill>
              <a:srgbClr val="49C6E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TESTOVAT, CO FUNGUJE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jazyce, vizuálech, přístupu i nástrojích.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A3D7ACA-C303-F6F5-E312-885B115B26C5}"/>
              </a:ext>
            </a:extLst>
          </p:cNvPr>
          <p:cNvSpPr txBox="1"/>
          <p:nvPr/>
        </p:nvSpPr>
        <p:spPr>
          <a:xfrm>
            <a:off x="6924852" y="4477950"/>
            <a:ext cx="3503458" cy="954107"/>
          </a:xfrm>
          <a:prstGeom prst="rect">
            <a:avLst/>
          </a:prstGeom>
          <a:ln w="38100">
            <a:solidFill>
              <a:srgbClr val="49C6E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OPŘÍT SE O PŘÍBĚHY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Silné lidské výpovědi, které osloví srdce i rozum.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7CCCC0A-05CB-1AD2-3D72-362186ABAB3C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6533928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9D357447-5CAB-58A0-4FB3-443D235F0BCC}"/>
              </a:ext>
            </a:extLst>
          </p:cNvPr>
          <p:cNvCxnSpPr>
            <a:cxnSpLocks/>
          </p:cNvCxnSpPr>
          <p:nvPr/>
        </p:nvCxnSpPr>
        <p:spPr>
          <a:xfrm>
            <a:off x="8925036" y="5916234"/>
            <a:ext cx="3266964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43E42DE9-6D9F-25CB-A4E4-2BCEB2DC5672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6533928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7D2D0-C181-6472-ABC5-96B73C96B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0C098-6CBD-B5ED-59A1-203B0987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NÁŠ TÝM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D4AA388A-4B2F-247D-B607-1BE049119A29}"/>
              </a:ext>
            </a:extLst>
          </p:cNvPr>
          <p:cNvSpPr txBox="1">
            <a:spLocks/>
          </p:cNvSpPr>
          <p:nvPr/>
        </p:nvSpPr>
        <p:spPr>
          <a:xfrm>
            <a:off x="1247120" y="1549597"/>
            <a:ext cx="9697759" cy="760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Za fundraisingovou kampaň vděčíme konkrétním lidem, kteří jí dali tvář, čas i srdce.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Nebyl to projekt na papíře – byla to společná cesta.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C7BADB0-E1E9-6122-9B5C-9B325242F5B4}"/>
              </a:ext>
            </a:extLst>
          </p:cNvPr>
          <p:cNvSpPr txBox="1"/>
          <p:nvPr/>
        </p:nvSpPr>
        <p:spPr>
          <a:xfrm>
            <a:off x="1575191" y="2353783"/>
            <a:ext cx="3691959" cy="677108"/>
          </a:xfrm>
          <a:prstGeom prst="rect">
            <a:avLst/>
          </a:prstGeom>
          <a:ln w="38100">
            <a:solidFill>
              <a:srgbClr val="49C6E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JITKA OPÁLKOVÁ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fundraising a vedení týmu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55DB9ED6-01ED-8E71-0940-053937CA84D9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4453337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dnadpis 2">
            <a:extLst>
              <a:ext uri="{FF2B5EF4-FFF2-40B4-BE49-F238E27FC236}">
                <a16:creationId xmlns:a16="http://schemas.microsoft.com/office/drawing/2014/main" id="{87D6F812-0BCA-34BB-A60A-EC2794CFE79A}"/>
              </a:ext>
            </a:extLst>
          </p:cNvPr>
          <p:cNvSpPr txBox="1">
            <a:spLocks/>
          </p:cNvSpPr>
          <p:nvPr/>
        </p:nvSpPr>
        <p:spPr>
          <a:xfrm>
            <a:off x="1247120" y="6289923"/>
            <a:ext cx="9697759" cy="387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Každý z nás přinesl do kampaně své know-how i osobní nadšení. Věříme, že to bylo znát.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9584D38-690E-ADFB-9E57-A66AF7F6FC40}"/>
              </a:ext>
            </a:extLst>
          </p:cNvPr>
          <p:cNvSpPr txBox="1"/>
          <p:nvPr/>
        </p:nvSpPr>
        <p:spPr>
          <a:xfrm>
            <a:off x="1575188" y="3140285"/>
            <a:ext cx="3691959" cy="954107"/>
          </a:xfrm>
          <a:prstGeom prst="rect">
            <a:avLst/>
          </a:prstGeom>
          <a:ln w="38100">
            <a:solidFill>
              <a:srgbClr val="49C6E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JANA LEDVINOVÁ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Mentorka, konzultace a testování materiálů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27865E0-718E-CFDE-B9CA-87B47D7BBA33}"/>
              </a:ext>
            </a:extLst>
          </p:cNvPr>
          <p:cNvSpPr txBox="1"/>
          <p:nvPr/>
        </p:nvSpPr>
        <p:spPr>
          <a:xfrm>
            <a:off x="1575187" y="4167292"/>
            <a:ext cx="3691959" cy="954107"/>
          </a:xfrm>
          <a:prstGeom prst="rect">
            <a:avLst/>
          </a:prstGeom>
          <a:ln w="38100">
            <a:solidFill>
              <a:srgbClr val="49C6E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PETR KRÁL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ředitel organizace, firemní networking a výjezdy do církví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C12B198-622F-90A9-98C3-030A823444A6}"/>
              </a:ext>
            </a:extLst>
          </p:cNvPr>
          <p:cNvSpPr txBox="1"/>
          <p:nvPr/>
        </p:nvSpPr>
        <p:spPr>
          <a:xfrm>
            <a:off x="1575188" y="5194299"/>
            <a:ext cx="3691959" cy="954107"/>
          </a:xfrm>
          <a:prstGeom prst="rect">
            <a:avLst/>
          </a:prstGeom>
          <a:ln w="38100">
            <a:solidFill>
              <a:srgbClr val="49C6E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HANA MARŠÁLOVÁ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 podpora,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storytelling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tvorba obsahu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4763154-E69C-7300-1367-C1B9CE52663D}"/>
              </a:ext>
            </a:extLst>
          </p:cNvPr>
          <p:cNvSpPr txBox="1"/>
          <p:nvPr/>
        </p:nvSpPr>
        <p:spPr>
          <a:xfrm>
            <a:off x="6924850" y="2353783"/>
            <a:ext cx="3691959" cy="677108"/>
          </a:xfrm>
          <a:prstGeom prst="rect">
            <a:avLst/>
          </a:prstGeom>
          <a:ln w="38100">
            <a:solidFill>
              <a:srgbClr val="49C6E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JIŘÍ ZDRÁHAL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koordinátor výjezdů do církví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AD1FFDE-1B8C-60AF-B636-D4786AC9CAA3}"/>
              </a:ext>
            </a:extLst>
          </p:cNvPr>
          <p:cNvSpPr txBox="1"/>
          <p:nvPr/>
        </p:nvSpPr>
        <p:spPr>
          <a:xfrm>
            <a:off x="6924850" y="3134569"/>
            <a:ext cx="3691959" cy="1600438"/>
          </a:xfrm>
          <a:prstGeom prst="rect">
            <a:avLst/>
          </a:prstGeom>
          <a:ln w="38100">
            <a:solidFill>
              <a:srgbClr val="49C6E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PAVEL BUKÁČEK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JAKUB ANDRLE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PAVEL MIDRLA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JAROSLAV JAŠŠO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výjezdy do církví, sdílení příběhů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0EF55F7-5E85-B16B-AABD-C0207A61726F}"/>
              </a:ext>
            </a:extLst>
          </p:cNvPr>
          <p:cNvSpPr txBox="1"/>
          <p:nvPr/>
        </p:nvSpPr>
        <p:spPr>
          <a:xfrm>
            <a:off x="6924850" y="4836592"/>
            <a:ext cx="3691959" cy="954107"/>
          </a:xfrm>
          <a:prstGeom prst="rect">
            <a:avLst/>
          </a:prstGeom>
          <a:ln w="38100">
            <a:solidFill>
              <a:srgbClr val="49C6E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KAREL HENNHOFER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externí konzultant pro rozvoj procesů a CRM</a:t>
            </a:r>
          </a:p>
        </p:txBody>
      </p:sp>
    </p:spTree>
    <p:extLst>
      <p:ext uri="{BB962C8B-B14F-4D97-AF65-F5344CB8AC3E}">
        <p14:creationId xmlns:p14="http://schemas.microsoft.com/office/powerpoint/2010/main" val="16691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181D0-6877-48B4-3C5A-B4662331A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4D85F-1C91-B36C-BC39-8C6ACB00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BROŽURA PRO FIREMNÍ DÁRCE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D8FBAD62-702B-26F0-55A7-39E08C670EC2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10407408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F6F891E6-53CE-9A87-E7C2-293A7D670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– vytvořit tištěný materiál pro firemní dárce, který si mohou po osobním setkání odnést. Slouží jako nástroj k rozvíjení důvěry a zájmu o dlouhodobé partnerství.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JAK VZNIKALA</a:t>
            </a:r>
          </a:p>
          <a:p>
            <a:pPr lvl="1">
              <a:buClr>
                <a:srgbClr val="49C6E8"/>
              </a:buClr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Vytvořena ve spolupráci s mentorkou Janou Ledvinovou v rámci programu FRIN</a:t>
            </a:r>
          </a:p>
          <a:p>
            <a:pPr lvl="1">
              <a:buClr>
                <a:srgbClr val="49C6E8"/>
              </a:buClr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Navržena tak, aby stručně a srozumitelně prezentoval naši práci firemním partnerům</a:t>
            </a:r>
          </a:p>
          <a:p>
            <a:pPr lvl="1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</a:p>
          <a:p>
            <a:pPr lvl="1">
              <a:buClr>
                <a:srgbClr val="49C6E8"/>
              </a:buClr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Úvodní silné sdělení</a:t>
            </a:r>
          </a:p>
          <a:p>
            <a:pPr lvl="1">
              <a:buClr>
                <a:srgbClr val="49C6E8"/>
              </a:buClr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Přehled aktuálních dat o závislostech v ČR</a:t>
            </a:r>
          </a:p>
          <a:p>
            <a:pPr lvl="1">
              <a:buClr>
                <a:srgbClr val="49C6E8"/>
              </a:buClr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Silný příběh z praxe, který ukazuje dopad naší práce</a:t>
            </a:r>
          </a:p>
          <a:p>
            <a:pPr lvl="1">
              <a:buClr>
                <a:srgbClr val="49C6E8"/>
              </a:buClr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Stručný přehled služeb, který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Teen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International ČR poskytuje lidem závislým i jejich rodinám</a:t>
            </a:r>
          </a:p>
          <a:p>
            <a:pPr lvl="1">
              <a:buClr>
                <a:srgbClr val="49C6E8"/>
              </a:buClr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Výzva k partnerství</a:t>
            </a:r>
          </a:p>
          <a:p>
            <a:pPr lvl="1">
              <a:buClr>
                <a:srgbClr val="49C6E8"/>
              </a:buClr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Kontaktní údaje na zástupce organizace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42FA4-501E-2B83-825C-C0D1ADB1B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FE580-10DD-CBC3-D7F8-0929E538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BROŽURA PRO FIREMNÍ DÁRCE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6D20D12F-2342-52C3-CBC6-2C384B064B73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10407408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Zástupný obsah 19" descr="Obsah obrázku vzor, čtverec, pixel, steh&#10;&#10;Obsah generovaný pomocí AI může být nesprávný.">
            <a:extLst>
              <a:ext uri="{FF2B5EF4-FFF2-40B4-BE49-F238E27FC236}">
                <a16:creationId xmlns:a16="http://schemas.microsoft.com/office/drawing/2014/main" id="{F831FD8D-64BA-BF2B-397C-5CF73738B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240" y="3356982"/>
            <a:ext cx="3320336" cy="3320336"/>
          </a:xfrm>
        </p:spPr>
      </p:pic>
      <p:pic>
        <p:nvPicPr>
          <p:cNvPr id="23" name="Obrázek 22" descr="Obsah obrázku text, muž, osoba, oblečení&#10;&#10;Obsah generovaný pomocí AI může být nesprávný.">
            <a:extLst>
              <a:ext uri="{FF2B5EF4-FFF2-40B4-BE49-F238E27FC236}">
                <a16:creationId xmlns:a16="http://schemas.microsoft.com/office/drawing/2014/main" id="{AF4D1875-3FA8-C587-B158-86EE84DE6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5" y="1467899"/>
            <a:ext cx="8034153" cy="5390101"/>
          </a:xfrm>
          <a:prstGeom prst="rect">
            <a:avLst/>
          </a:prstGeom>
        </p:spPr>
      </p:pic>
      <p:sp>
        <p:nvSpPr>
          <p:cNvPr id="35" name="Oblouk 34">
            <a:extLst>
              <a:ext uri="{FF2B5EF4-FFF2-40B4-BE49-F238E27FC236}">
                <a16:creationId xmlns:a16="http://schemas.microsoft.com/office/drawing/2014/main" id="{06CD3C36-550D-7466-BB7C-B08BA6EA27E5}"/>
              </a:ext>
            </a:extLst>
          </p:cNvPr>
          <p:cNvSpPr/>
          <p:nvPr/>
        </p:nvSpPr>
        <p:spPr>
          <a:xfrm>
            <a:off x="6882430" y="2359292"/>
            <a:ext cx="2972769" cy="2575676"/>
          </a:xfrm>
          <a:prstGeom prst="arc">
            <a:avLst>
              <a:gd name="adj1" fmla="val 16200000"/>
              <a:gd name="adj2" fmla="val 20950786"/>
            </a:avLst>
          </a:prstGeom>
          <a:ln w="5715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ovnoramenný trojúhelník 35">
            <a:extLst>
              <a:ext uri="{FF2B5EF4-FFF2-40B4-BE49-F238E27FC236}">
                <a16:creationId xmlns:a16="http://schemas.microsoft.com/office/drawing/2014/main" id="{0B9F2556-A08C-178D-1324-CCC5DFBBF1C1}"/>
              </a:ext>
            </a:extLst>
          </p:cNvPr>
          <p:cNvSpPr/>
          <p:nvPr/>
        </p:nvSpPr>
        <p:spPr>
          <a:xfrm rot="10002392">
            <a:off x="9667058" y="3241809"/>
            <a:ext cx="265246" cy="230345"/>
          </a:xfrm>
          <a:prstGeom prst="triangle">
            <a:avLst/>
          </a:prstGeom>
          <a:solidFill>
            <a:srgbClr val="49C6E8"/>
          </a:solidFill>
          <a:ln>
            <a:solidFill>
              <a:srgbClr val="49C6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57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B0711-D9A8-A62B-019F-EF8AEDD50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E648B-505A-62B2-7FC9-C081C571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VÝJEZDY DO CÍRKVÍ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8034DDDC-6F04-E336-AA96-0D0E5AC88C81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7336465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0E2A5733-5BE4-A4B8-7E5A-0D02015B3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PROČ CÍRKVE?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Uvědomili jsme si, že prostředí církví je naším klíčovým a dosud ne zcela využitým partnerem. Sdílíme společné hodnoty, zájem o službu potřebným a přístup k lidem, kteří chtějí pomáhat.</a:t>
            </a:r>
          </a:p>
          <a:p>
            <a:pPr marL="457200" lvl="1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CO JSME UDĚLALI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Vytvořili jsme novou roli koordinátora výjezdů do církví (Jiří Zdráhal)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první polovině roku 2025 zmapoval situace, připravil systém a začal aktivně oslovovat sbory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Plánuje a koordinuje výjezdy dle zájmu jednotlivých týmů i oslovených společenství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Spravuje kalendář, komunikuje s výjezdovým týmem a zajišťuje kontinuitu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6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C168B-8F2F-C3FA-995B-49DEDA993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99661-6F82-5D18-7175-609AC1DD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VÝJEZDY DO CÍRKVÍ 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24A75B66-0F9C-EB84-F4F9-42564B8CA206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7336465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C9FEE67D-119D-2CA2-DC4D-E887EB094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2003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JAK VÝJEZD PROBÍHÁ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Prezentujeme celou službu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Teen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International ČR – práci s lidmi závislými, rodinami i dětmi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Sdílíme příběhy, zkušenosti, výzvy i naději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Součástí je sbírka, networking a navazování vztahů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Získáváme nové kontakty, které následně vkládáme do CRM a zapojujeme do komunikace i dalších kampaní</a:t>
            </a:r>
          </a:p>
          <a:p>
            <a:pPr lvl="1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VÝJEZDY V ČÍSLECH (2025)</a:t>
            </a:r>
          </a:p>
          <a:p>
            <a:pPr marL="457200" lvl="1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Počet výjezdů: 28 (oproti 10 v r. 2024)</a:t>
            </a:r>
          </a:p>
          <a:p>
            <a:pPr marL="457200" lvl="1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Průměrný výnos sbírky: 10 000 Kč na výjezd</a:t>
            </a:r>
          </a:p>
          <a:p>
            <a:pPr marL="457200" lvl="1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Nárůst: + 200 % oproti předchozímu roku</a:t>
            </a:r>
          </a:p>
        </p:txBody>
      </p:sp>
      <p:pic>
        <p:nvPicPr>
          <p:cNvPr id="4" name="Grafický objekt 3" descr="Trasa (se dvěma připínáčky) se souvislou výplní">
            <a:extLst>
              <a:ext uri="{FF2B5EF4-FFF2-40B4-BE49-F238E27FC236}">
                <a16:creationId xmlns:a16="http://schemas.microsoft.com/office/drawing/2014/main" id="{674C0025-0608-3FE0-B26F-E6A84B0B4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299" y="4631919"/>
            <a:ext cx="463144" cy="463144"/>
          </a:xfrm>
          <a:prstGeom prst="rect">
            <a:avLst/>
          </a:prstGeom>
        </p:spPr>
      </p:pic>
      <p:pic>
        <p:nvPicPr>
          <p:cNvPr id="6" name="Grafický objekt 5" descr="Lineární graf se souvislou výplní">
            <a:extLst>
              <a:ext uri="{FF2B5EF4-FFF2-40B4-BE49-F238E27FC236}">
                <a16:creationId xmlns:a16="http://schemas.microsoft.com/office/drawing/2014/main" id="{67ACB91D-BFE3-C743-DFEB-905EDF78E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6299" y="5749552"/>
            <a:ext cx="463144" cy="463144"/>
          </a:xfrm>
          <a:prstGeom prst="rect">
            <a:avLst/>
          </a:prstGeom>
        </p:spPr>
      </p:pic>
      <p:pic>
        <p:nvPicPr>
          <p:cNvPr id="8" name="Grafický objekt 7" descr="Filantropie se souvislou výplní">
            <a:extLst>
              <a:ext uri="{FF2B5EF4-FFF2-40B4-BE49-F238E27FC236}">
                <a16:creationId xmlns:a16="http://schemas.microsoft.com/office/drawing/2014/main" id="{1B636D33-DF84-5E5C-69B6-F2160DCAC1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6299" y="5182870"/>
            <a:ext cx="463144" cy="463144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3901D177-8F65-791C-E04B-CE0E507AF347}"/>
              </a:ext>
            </a:extLst>
          </p:cNvPr>
          <p:cNvCxnSpPr>
            <a:cxnSpLocks/>
          </p:cNvCxnSpPr>
          <p:nvPr/>
        </p:nvCxnSpPr>
        <p:spPr>
          <a:xfrm>
            <a:off x="7060019" y="4207936"/>
            <a:ext cx="5131981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01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BF433-E9D0-C862-DBBE-C070FA20C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A54F3-F6FF-2C08-5A77-7540F57A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CO JSME TESTOVALI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6076087F-4011-FF31-9A31-E4DABD7B02FA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7173433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493EC96-E362-2FB5-8501-F6211FDC3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2003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CO JSME V KAMPANI TESTOVALI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průběhu kampaně jsme testovali různé přístupy, nástroje i způsob týmové spolupráce. Nejlepší prvky nyní systematicky zavádíme do naší praxe.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TESTOVANÉ OBLASTI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Brožura pro firemní dárce – vytvořena ve spolupráci s mentorkou Janou Ledvinovou, použita při osobních schůzkách s firmami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Online kampaň – testovali jsme název („Dýka a kříž 2.0“), vizuální styl i tonalitu, startuje v listopadu 2025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Výjezdy do církví – test jednotných vs. Individuálních prezentací; nejlépe fungují jednotné formáty doplněné osobními příběhy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Týmové role a koordinace – vznikla role koordinátora výjezdů a nový fundraisingový tým, zapojení i externí odborníci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CRM systém – test využití CRM pro správu kontaktů, zejména z výjezdů a akcí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Komunikační strategie – zavedli jsme plán tří příspěvků týdně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přesdílení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hodnotový příspěvek, příběh)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Prezentace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-pagery – test různých forem vizuální a stručné komunikace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29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78D4A-970C-1ED1-3C3B-B09458D65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85FA5-5EBA-1574-7F20-1928FC78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JAKÉ MÁME VÝSLEDKY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0FE11855-6E3F-6037-1A75-6689B0B6A59B}"/>
              </a:ext>
            </a:extLst>
          </p:cNvPr>
          <p:cNvCxnSpPr>
            <a:cxnSpLocks/>
          </p:cNvCxnSpPr>
          <p:nvPr/>
        </p:nvCxnSpPr>
        <p:spPr>
          <a:xfrm>
            <a:off x="0" y="1345702"/>
            <a:ext cx="7556205" cy="0"/>
          </a:xfrm>
          <a:prstGeom prst="line">
            <a:avLst/>
          </a:prstGeom>
          <a:ln w="127000">
            <a:solidFill>
              <a:srgbClr val="49C6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141A26D9-30CA-B6B9-F78E-E4D4A697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8917"/>
            <a:ext cx="10515600" cy="4972125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VÝSLEDKY KAMPANĚ V ČÍSLECH (leden–říjen 2025)</a:t>
            </a:r>
          </a:p>
          <a:p>
            <a:pPr lvl="1">
              <a:buClr>
                <a:srgbClr val="49C6E8"/>
              </a:buClr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9C6E8"/>
              </a:buClr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9C6E8"/>
              </a:buClr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9C6E8"/>
              </a:buClr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9C6E8"/>
              </a:buClr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9C6E8"/>
              </a:buClr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9C6E8"/>
              </a:buClr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9C6E8"/>
              </a:buClr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9C6E8"/>
              </a:buClr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CO SE OSVĚDČILO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Osobní kontakt je klíčový – největší úspěchy přinesly osobní schůzky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Brožura funguje jako silný nástroj pro prezentaci – propojuje příběh, data, výzvu</a:t>
            </a:r>
          </a:p>
          <a:p>
            <a:pPr lvl="1">
              <a:buClr>
                <a:srgbClr val="49C6E8"/>
              </a:buClr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CRM pomáhá rozšiřovat a systematizovat databázi kontaktů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9A54B27-8B08-FCD9-CE87-01A665915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05702"/>
              </p:ext>
            </p:extLst>
          </p:nvPr>
        </p:nvGraphicFramePr>
        <p:xfrm>
          <a:off x="1252869" y="2179871"/>
          <a:ext cx="9686261" cy="3139440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4675624">
                  <a:extLst>
                    <a:ext uri="{9D8B030D-6E8A-4147-A177-3AD203B41FA5}">
                      <a16:colId xmlns:a16="http://schemas.microsoft.com/office/drawing/2014/main" val="1006300242"/>
                    </a:ext>
                  </a:extLst>
                </a:gridCol>
                <a:gridCol w="5010637">
                  <a:extLst>
                    <a:ext uri="{9D8B030D-6E8A-4147-A177-3AD203B41FA5}">
                      <a16:colId xmlns:a16="http://schemas.microsoft.com/office/drawing/2014/main" val="1519713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Oslovených firem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630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Telefonických kontaktů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077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Osobních schůzek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9560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Získaní dárci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velký firemní dárce (300 000 Kč ročně)</a:t>
                      </a:r>
                    </a:p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další firemní dárci</a:t>
                      </a:r>
                    </a:p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nadace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494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Získané firemní dary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395 000 Kč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4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Získané nadační dary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510 000 Kč (2025)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2249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Nově uzavřené tříleté partnerství s nadací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1 300 000 Kč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4375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1871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1606</Words>
  <Application>Microsoft Office PowerPoint</Application>
  <PresentationFormat>Širokoúhlá obrazovka</PresentationFormat>
  <Paragraphs>218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Motiv Office</vt:lpstr>
      <vt:lpstr>Prezentace aplikace PowerPoint</vt:lpstr>
      <vt:lpstr>ZÁMĚR KAMPANĚ</vt:lpstr>
      <vt:lpstr>NÁŠ TÝM</vt:lpstr>
      <vt:lpstr>BROŽURA PRO FIREMNÍ DÁRCE</vt:lpstr>
      <vt:lpstr>BROŽURA PRO FIREMNÍ DÁRCE</vt:lpstr>
      <vt:lpstr>VÝJEZDY DO CÍRKVÍ</vt:lpstr>
      <vt:lpstr>VÝJEZDY DO CÍRKVÍ </vt:lpstr>
      <vt:lpstr>CO JSME TESTOVALI</vt:lpstr>
      <vt:lpstr>JAKÉ MÁME VÝSLEDKY</vt:lpstr>
      <vt:lpstr>PŘÍBĚH VELKÉHO FIREMNÍHO DÁRCE </vt:lpstr>
      <vt:lpstr>SPOLUPRÁCE S NADACEMI</vt:lpstr>
      <vt:lpstr>ONLINE KAMPAŇ (11. 11. 2025 – 11. 1. 2026)</vt:lpstr>
      <vt:lpstr>DEN DÍKUVZDÁNÍ PRO DÁRCE</vt:lpstr>
      <vt:lpstr>Prezentace aplikace PowerPoint</vt:lpstr>
      <vt:lpstr>CO VŠE JSME TESTOVALI</vt:lpstr>
      <vt:lpstr>KLÍČOVÁ SLOVA NAŠEHO POSUNU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Klára Zelinková</dc:creator>
  <cp:lastModifiedBy>Klára Zelinková</cp:lastModifiedBy>
  <cp:revision>21</cp:revision>
  <dcterms:created xsi:type="dcterms:W3CDTF">2025-10-29T07:17:33Z</dcterms:created>
  <dcterms:modified xsi:type="dcterms:W3CDTF">2025-11-06T13:42:26Z</dcterms:modified>
</cp:coreProperties>
</file>