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18288000" cy="10287000"/>
  <p:notesSz cx="6858000" cy="9144000"/>
  <p:embeddedFontLst>
    <p:embeddedFont>
      <p:font typeface="Poppins Bold" charset="1" panose="00000800000000000000"/>
      <p:regular r:id="rId17"/>
    </p:embeddedFont>
    <p:embeddedFont>
      <p:font typeface="Poppins Medium" charset="1" panose="00000600000000000000"/>
      <p:regular r:id="rId18"/>
    </p:embeddedFont>
    <p:embeddedFont>
      <p:font typeface="TT Interphases" charset="1" panose="02000503020000020004"/>
      <p:regular r:id="rId19"/>
    </p:embeddedFont>
    <p:embeddedFont>
      <p:font typeface="Poppins" charset="1" panose="0000050000000000000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24.jpe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https://www.parentproject.cz" TargetMode="External" Type="http://schemas.openxmlformats.org/officeDocument/2006/relationships/hyperlink"/><Relationship Id="rId8" Target="../media/image7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0.png" Type="http://schemas.openxmlformats.org/officeDocument/2006/relationships/image"/><Relationship Id="rId2" Target="../media/image25.png" Type="http://schemas.openxmlformats.org/officeDocument/2006/relationships/image"/><Relationship Id="rId3" Target="../media/image26.sv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Relationship Id="rId6" Target="https://www.parentproject.cz" TargetMode="External" Type="http://schemas.openxmlformats.org/officeDocument/2006/relationships/hyperlink"/><Relationship Id="rId7" Target="../media/image27.png" Type="http://schemas.openxmlformats.org/officeDocument/2006/relationships/image"/><Relationship Id="rId8" Target="../media/image28.png" Type="http://schemas.openxmlformats.org/officeDocument/2006/relationships/image"/><Relationship Id="rId9" Target="../media/image29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7.pn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https://www.parentproject.cz" TargetMode="External" Type="http://schemas.openxmlformats.org/officeDocument/2006/relationships/hyperlink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Relationship Id="rId6" Target="https://www.parentproject.cz" TargetMode="External" Type="http://schemas.openxmlformats.org/officeDocument/2006/relationships/hyperlink"/><Relationship Id="rId7" Target="../media/image12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Relationship Id="rId6" Target="https://www.parentproject.cz" TargetMode="External" Type="http://schemas.openxmlformats.org/officeDocument/2006/relationships/hyperlink"/><Relationship Id="rId7" Target="../media/image13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VAG4A7HEe_I.mp4" Type="http://schemas.microsoft.com/office/2007/relationships/media"/><Relationship Id="rId11" Target="https://www.youtube.com/shorts/PRkNASO61ug" TargetMode="External" Type="http://schemas.openxmlformats.org/officeDocument/2006/relationships/hyperlink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Relationship Id="rId6" Target="https://www.parentproject.cz" TargetMode="External" Type="http://schemas.openxmlformats.org/officeDocument/2006/relationships/hyperlink"/><Relationship Id="rId7" Target="../media/image14.png" Type="http://schemas.openxmlformats.org/officeDocument/2006/relationships/image"/><Relationship Id="rId8" Target="../media/image15.jpeg" Type="http://schemas.openxmlformats.org/officeDocument/2006/relationships/image"/><Relationship Id="rId9" Target="../media/VAG4A7HEe_I.mp4" Type="http://schemas.openxmlformats.org/officeDocument/2006/relationships/video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Relationship Id="rId6" Target="https://www.parentproject.cz" TargetMode="External" Type="http://schemas.openxmlformats.org/officeDocument/2006/relationships/hyperlink"/><Relationship Id="rId7" Target="../media/image16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png" Type="http://schemas.openxmlformats.org/officeDocument/2006/relationships/image"/><Relationship Id="rId11" Target="../media/image21.png" Type="http://schemas.openxmlformats.org/officeDocument/2006/relationships/image"/><Relationship Id="rId12" Target="../media/image22.png" Type="http://schemas.openxmlformats.org/officeDocument/2006/relationships/image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Relationship Id="rId6" Target="https://www.parentproject.cz" TargetMode="External" Type="http://schemas.openxmlformats.org/officeDocument/2006/relationships/hyperlink"/><Relationship Id="rId7" Target="../media/image17.jpeg" Type="http://schemas.openxmlformats.org/officeDocument/2006/relationships/image"/><Relationship Id="rId8" Target="../media/image18.png" Type="http://schemas.openxmlformats.org/officeDocument/2006/relationships/image"/><Relationship Id="rId9" Target="../media/image19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https://www.parentproject.cz" TargetMode="External" Type="http://schemas.openxmlformats.org/officeDocument/2006/relationships/hyperlink"/><Relationship Id="rId5" Target="../media/image23.png" Type="http://schemas.openxmlformats.org/officeDocument/2006/relationships/image"/><Relationship Id="rId6" Target="../media/image10.png" Type="http://schemas.openxmlformats.org/officeDocument/2006/relationships/image"/><Relationship Id="rId7" Target="../media/image11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https://www.parentproject.cz" TargetMode="External" Type="http://schemas.openxmlformats.org/officeDocument/2006/relationships/hyperlink"/><Relationship Id="rId5" Target="../media/image24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434189" y="4456390"/>
            <a:ext cx="4413431" cy="2179131"/>
          </a:xfrm>
          <a:custGeom>
            <a:avLst/>
            <a:gdLst/>
            <a:ahLst/>
            <a:cxnLst/>
            <a:rect r="r" b="b" t="t" l="l"/>
            <a:pathLst>
              <a:path h="2179131" w="4413431">
                <a:moveTo>
                  <a:pt x="0" y="0"/>
                </a:moveTo>
                <a:lnTo>
                  <a:pt x="4413431" y="0"/>
                </a:lnTo>
                <a:lnTo>
                  <a:pt x="4413431" y="2179132"/>
                </a:lnTo>
                <a:lnTo>
                  <a:pt x="0" y="21791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809750" y="7774304"/>
            <a:ext cx="14668500" cy="14839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10"/>
              </a:lnSpc>
            </a:pPr>
            <a:r>
              <a:rPr lang="en-US" sz="5100" b="tru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PARENT PROJECT </a:t>
            </a:r>
          </a:p>
          <a:p>
            <a:pPr algn="ctr">
              <a:lnSpc>
                <a:spcPts val="5610"/>
              </a:lnSpc>
            </a:pPr>
            <a:r>
              <a:rPr lang="en-US" b="true" sz="51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PŘEDSTAVENÍ NOVÉ KAMPANĚ 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307103" y="2511699"/>
            <a:ext cx="6067723" cy="6746601"/>
            <a:chOff x="0" y="0"/>
            <a:chExt cx="2291873" cy="254829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291873" cy="2548296"/>
            </a:xfrm>
            <a:custGeom>
              <a:avLst/>
              <a:gdLst/>
              <a:ahLst/>
              <a:cxnLst/>
              <a:rect r="r" b="b" t="t" l="l"/>
              <a:pathLst>
                <a:path h="2548296" w="2291873">
                  <a:moveTo>
                    <a:pt x="0" y="0"/>
                  </a:moveTo>
                  <a:lnTo>
                    <a:pt x="2291873" y="0"/>
                  </a:lnTo>
                  <a:lnTo>
                    <a:pt x="2291873" y="2548296"/>
                  </a:lnTo>
                  <a:lnTo>
                    <a:pt x="0" y="2548296"/>
                  </a:lnTo>
                  <a:close/>
                </a:path>
              </a:pathLst>
            </a:custGeom>
            <a:solidFill>
              <a:srgbClr val="3399CC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2291873" cy="26054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4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1577919" y="2807745"/>
            <a:ext cx="5526091" cy="6154509"/>
            <a:chOff x="0" y="0"/>
            <a:chExt cx="1398072" cy="155705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398072" cy="1557058"/>
            </a:xfrm>
            <a:custGeom>
              <a:avLst/>
              <a:gdLst/>
              <a:ahLst/>
              <a:cxnLst/>
              <a:rect r="r" b="b" t="t" l="l"/>
              <a:pathLst>
                <a:path h="1557058" w="1398072">
                  <a:moveTo>
                    <a:pt x="0" y="0"/>
                  </a:moveTo>
                  <a:lnTo>
                    <a:pt x="1398072" y="0"/>
                  </a:lnTo>
                  <a:lnTo>
                    <a:pt x="1398072" y="1557058"/>
                  </a:lnTo>
                  <a:lnTo>
                    <a:pt x="0" y="1557058"/>
                  </a:lnTo>
                  <a:close/>
                </a:path>
              </a:pathLst>
            </a:custGeom>
            <a:blipFill>
              <a:blip r:embed="rId4"/>
              <a:stretch>
                <a:fillRect l="-24247" t="0" r="-24247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11255328" y="2511699"/>
            <a:ext cx="6171272" cy="6812900"/>
            <a:chOff x="0" y="0"/>
            <a:chExt cx="1625356" cy="179434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625356" cy="1794344"/>
            </a:xfrm>
            <a:custGeom>
              <a:avLst/>
              <a:gdLst/>
              <a:ahLst/>
              <a:cxnLst/>
              <a:rect r="r" b="b" t="t" l="l"/>
              <a:pathLst>
                <a:path h="1794344" w="1625356">
                  <a:moveTo>
                    <a:pt x="0" y="0"/>
                  </a:moveTo>
                  <a:lnTo>
                    <a:pt x="1625356" y="0"/>
                  </a:lnTo>
                  <a:lnTo>
                    <a:pt x="1625356" y="1794344"/>
                  </a:lnTo>
                  <a:lnTo>
                    <a:pt x="0" y="1794344"/>
                  </a:lnTo>
                  <a:close/>
                </a:path>
              </a:pathLst>
            </a:custGeom>
            <a:solidFill>
              <a:srgbClr val="DF362A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57150"/>
              <a:ext cx="1625356" cy="185149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49"/>
                </a:lnSpc>
              </a:pPr>
            </a:p>
          </p:txBody>
        </p:sp>
      </p:grpSp>
      <p:sp>
        <p:nvSpPr>
          <p:cNvPr name="Freeform 11" id="11">
            <a:hlinkClick r:id="rId7" tooltip="https://www.parentproject.cz"/>
          </p:cNvPr>
          <p:cNvSpPr/>
          <p:nvPr/>
        </p:nvSpPr>
        <p:spPr>
          <a:xfrm flipH="false" flipV="false" rot="0">
            <a:off x="15754393" y="8524875"/>
            <a:ext cx="1723982" cy="952500"/>
          </a:xfrm>
          <a:custGeom>
            <a:avLst/>
            <a:gdLst/>
            <a:ahLst/>
            <a:cxnLst/>
            <a:rect r="r" b="b" t="t" l="l"/>
            <a:pathLst>
              <a:path h="952500" w="1723982">
                <a:moveTo>
                  <a:pt x="0" y="0"/>
                </a:moveTo>
                <a:lnTo>
                  <a:pt x="1723982" y="0"/>
                </a:lnTo>
                <a:lnTo>
                  <a:pt x="1723982" y="952500"/>
                </a:lnTo>
                <a:lnTo>
                  <a:pt x="0" y="9525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358306" y="3753355"/>
            <a:ext cx="7016519" cy="4623602"/>
          </a:xfrm>
          <a:custGeom>
            <a:avLst/>
            <a:gdLst/>
            <a:ahLst/>
            <a:cxnLst/>
            <a:rect r="r" b="b" t="t" l="l"/>
            <a:pathLst>
              <a:path h="4623602" w="7016519">
                <a:moveTo>
                  <a:pt x="0" y="0"/>
                </a:moveTo>
                <a:lnTo>
                  <a:pt x="7016519" y="0"/>
                </a:lnTo>
                <a:lnTo>
                  <a:pt x="7016519" y="4623602"/>
                </a:lnTo>
                <a:lnTo>
                  <a:pt x="0" y="46236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28700" y="2316949"/>
            <a:ext cx="9046277" cy="7846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</a:pPr>
          </a:p>
          <a:p>
            <a:pPr algn="l" marL="604519" indent="-302260" lvl="1">
              <a:lnSpc>
                <a:spcPts val="3079"/>
              </a:lnSpc>
              <a:buFont typeface="Arial"/>
              <a:buChar char="•"/>
            </a:pPr>
            <a:r>
              <a:rPr lang="en-US" b="true" sz="279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Říjen - Listopad</a:t>
            </a:r>
          </a:p>
          <a:p>
            <a:pPr algn="l">
              <a:lnSpc>
                <a:spcPts val="3079"/>
              </a:lnSpc>
            </a:pPr>
            <a:r>
              <a:rPr lang="en-US" sz="2799" b="tru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- </a:t>
            </a:r>
            <a:r>
              <a:rPr lang="en-US" sz="2799" b="tru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příprava petice  ✅</a:t>
            </a:r>
          </a:p>
          <a:p>
            <a:pPr algn="l">
              <a:lnSpc>
                <a:spcPts val="3079"/>
              </a:lnSpc>
            </a:pPr>
            <a:r>
              <a:rPr lang="en-US" sz="2799" b="tru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-příprava </a:t>
            </a:r>
            <a:r>
              <a:rPr lang="en-US" sz="2799" b="tru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šablon na IG  ✅</a:t>
            </a:r>
          </a:p>
          <a:p>
            <a:pPr algn="l">
              <a:lnSpc>
                <a:spcPts val="3079"/>
              </a:lnSpc>
            </a:pPr>
            <a:r>
              <a:rPr lang="en-US" sz="2799" b="tru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-</a:t>
            </a:r>
            <a:r>
              <a:rPr lang="en-US" sz="2799" b="tru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rozje</a:t>
            </a:r>
            <a:r>
              <a:rPr lang="en-US" sz="2799" b="tru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zd FB Ads</a:t>
            </a:r>
          </a:p>
          <a:p>
            <a:pPr algn="l">
              <a:lnSpc>
                <a:spcPts val="3079"/>
              </a:lnSpc>
            </a:pPr>
            <a:r>
              <a:rPr lang="en-US" sz="2799" b="tru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-video k petici ✅</a:t>
            </a:r>
          </a:p>
          <a:p>
            <a:pPr algn="l">
              <a:lnSpc>
                <a:spcPts val="3079"/>
              </a:lnSpc>
            </a:pPr>
            <a:r>
              <a:rPr lang="en-US" sz="2799" b="tru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-alepsoň 3 výstupy v mediích </a:t>
            </a:r>
          </a:p>
          <a:p>
            <a:pPr algn="l">
              <a:lnSpc>
                <a:spcPts val="3079"/>
              </a:lnSpc>
            </a:pPr>
          </a:p>
          <a:p>
            <a:pPr algn="l">
              <a:lnSpc>
                <a:spcPts val="3079"/>
              </a:lnSpc>
            </a:pPr>
            <a:r>
              <a:rPr lang="en-US" sz="2799" b="tru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-nastavení email flows ✅</a:t>
            </a:r>
          </a:p>
          <a:p>
            <a:pPr algn="l">
              <a:lnSpc>
                <a:spcPts val="3079"/>
              </a:lnSpc>
            </a:pPr>
            <a:r>
              <a:rPr lang="en-US" sz="2799" b="tru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-plán pro DM a sociální sítě </a:t>
            </a:r>
          </a:p>
          <a:p>
            <a:pPr algn="l">
              <a:lnSpc>
                <a:spcPts val="3079"/>
              </a:lnSpc>
            </a:pPr>
          </a:p>
          <a:p>
            <a:pPr algn="l" marL="604519" indent="-302260" lvl="1">
              <a:lnSpc>
                <a:spcPts val="3079"/>
              </a:lnSpc>
              <a:buFont typeface="Arial"/>
              <a:buChar char="•"/>
            </a:pPr>
            <a:r>
              <a:rPr lang="en-US" b="true" sz="279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Prosinec - Leden </a:t>
            </a:r>
          </a:p>
          <a:p>
            <a:pPr algn="l">
              <a:lnSpc>
                <a:spcPts val="3079"/>
              </a:lnSpc>
            </a:pPr>
            <a:r>
              <a:rPr lang="en-US" sz="2799" b="tru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-pravidlený posting na Linked In</a:t>
            </a:r>
          </a:p>
          <a:p>
            <a:pPr algn="l">
              <a:lnSpc>
                <a:spcPts val="3079"/>
              </a:lnSpc>
            </a:pPr>
            <a:r>
              <a:rPr lang="en-US" sz="2799" b="tru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-ohřátí kontaktů a návrh partneství </a:t>
            </a:r>
          </a:p>
          <a:p>
            <a:pPr algn="l">
              <a:lnSpc>
                <a:spcPts val="3079"/>
              </a:lnSpc>
            </a:pPr>
          </a:p>
          <a:p>
            <a:pPr algn="l" marL="604519" indent="-302260" lvl="1">
              <a:lnSpc>
                <a:spcPts val="3079"/>
              </a:lnSpc>
              <a:buFont typeface="Arial"/>
              <a:buChar char="•"/>
            </a:pPr>
            <a:r>
              <a:rPr lang="en-US" b="true" sz="279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Rozpoč</a:t>
            </a:r>
            <a:r>
              <a:rPr lang="en-US" b="true" sz="279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et:</a:t>
            </a:r>
          </a:p>
          <a:p>
            <a:pPr algn="l">
              <a:lnSpc>
                <a:spcPts val="3079"/>
              </a:lnSpc>
            </a:pPr>
            <a:r>
              <a:rPr lang="en-US" b="true" sz="279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-</a:t>
            </a:r>
            <a:r>
              <a:rPr lang="en-US" b="true" sz="279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10 000 Kč na FB le</a:t>
            </a:r>
            <a:r>
              <a:rPr lang="en-US" b="true" sz="279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ad kampaně</a:t>
            </a:r>
          </a:p>
          <a:p>
            <a:pPr algn="l">
              <a:lnSpc>
                <a:spcPts val="3079"/>
              </a:lnSpc>
            </a:pPr>
            <a:r>
              <a:rPr lang="en-US" b="true" sz="279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-</a:t>
            </a:r>
            <a:r>
              <a:rPr lang="en-US" b="true" sz="279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3 000 Kč grafika &amp; vizuály  </a:t>
            </a:r>
          </a:p>
          <a:p>
            <a:pPr algn="l">
              <a:lnSpc>
                <a:spcPts val="3079"/>
              </a:lnSpc>
            </a:pPr>
            <a:r>
              <a:rPr lang="en-US" b="true" sz="279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-500</a:t>
            </a:r>
            <a:r>
              <a:rPr lang="en-US" b="true" sz="279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Kč (1h/práce) emialing a textace </a:t>
            </a:r>
          </a:p>
          <a:p>
            <a:pPr algn="l">
              <a:lnSpc>
                <a:spcPts val="3079"/>
              </a:lnSpc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1809750" y="752475"/>
            <a:ext cx="14668500" cy="828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20"/>
              </a:lnSpc>
              <a:spcBef>
                <a:spcPct val="0"/>
              </a:spcBef>
            </a:pPr>
            <a:r>
              <a:rPr lang="en-US" b="true" sz="51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PLÁN &amp; BUDGET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>
            <a:hlinkClick r:id="rId6" tooltip="https://www.parentproject.cz"/>
          </p:cNvPr>
          <p:cNvSpPr/>
          <p:nvPr/>
        </p:nvSpPr>
        <p:spPr>
          <a:xfrm flipH="false" flipV="false" rot="0">
            <a:off x="15754393" y="8524875"/>
            <a:ext cx="1723982" cy="952500"/>
          </a:xfrm>
          <a:custGeom>
            <a:avLst/>
            <a:gdLst/>
            <a:ahLst/>
            <a:cxnLst/>
            <a:rect r="r" b="b" t="t" l="l"/>
            <a:pathLst>
              <a:path h="952500" w="1723982">
                <a:moveTo>
                  <a:pt x="0" y="0"/>
                </a:moveTo>
                <a:lnTo>
                  <a:pt x="1723982" y="0"/>
                </a:lnTo>
                <a:lnTo>
                  <a:pt x="1723982" y="952500"/>
                </a:lnTo>
                <a:lnTo>
                  <a:pt x="0" y="9525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2395115"/>
            <a:ext cx="5219445" cy="1659349"/>
          </a:xfrm>
          <a:custGeom>
            <a:avLst/>
            <a:gdLst/>
            <a:ahLst/>
            <a:cxnLst/>
            <a:rect r="r" b="b" t="t" l="l"/>
            <a:pathLst>
              <a:path h="1659349" w="5219445">
                <a:moveTo>
                  <a:pt x="0" y="0"/>
                </a:moveTo>
                <a:lnTo>
                  <a:pt x="5219445" y="0"/>
                </a:lnTo>
                <a:lnTo>
                  <a:pt x="5219445" y="1659349"/>
                </a:lnTo>
                <a:lnTo>
                  <a:pt x="0" y="16593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97284" y="4864089"/>
            <a:ext cx="5560804" cy="1218496"/>
          </a:xfrm>
          <a:custGeom>
            <a:avLst/>
            <a:gdLst/>
            <a:ahLst/>
            <a:cxnLst/>
            <a:rect r="r" b="b" t="t" l="l"/>
            <a:pathLst>
              <a:path h="1218496" w="5560804">
                <a:moveTo>
                  <a:pt x="0" y="0"/>
                </a:moveTo>
                <a:lnTo>
                  <a:pt x="5560804" y="0"/>
                </a:lnTo>
                <a:lnTo>
                  <a:pt x="5560804" y="1218495"/>
                </a:lnTo>
                <a:lnTo>
                  <a:pt x="0" y="12184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412" t="0" r="-3602" b="-10552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753906" y="1923915"/>
            <a:ext cx="8124174" cy="2473314"/>
          </a:xfrm>
          <a:custGeom>
            <a:avLst/>
            <a:gdLst/>
            <a:ahLst/>
            <a:cxnLst/>
            <a:rect r="r" b="b" t="t" l="l"/>
            <a:pathLst>
              <a:path h="2473314" w="8124174">
                <a:moveTo>
                  <a:pt x="0" y="0"/>
                </a:moveTo>
                <a:lnTo>
                  <a:pt x="8124174" y="0"/>
                </a:lnTo>
                <a:lnTo>
                  <a:pt x="8124174" y="2473314"/>
                </a:lnTo>
                <a:lnTo>
                  <a:pt x="0" y="24733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-14046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944357" y="4739993"/>
            <a:ext cx="4111377" cy="2685182"/>
          </a:xfrm>
          <a:custGeom>
            <a:avLst/>
            <a:gdLst/>
            <a:ahLst/>
            <a:cxnLst/>
            <a:rect r="r" b="b" t="t" l="l"/>
            <a:pathLst>
              <a:path h="2685182" w="4111377">
                <a:moveTo>
                  <a:pt x="0" y="0"/>
                </a:moveTo>
                <a:lnTo>
                  <a:pt x="4111377" y="0"/>
                </a:lnTo>
                <a:lnTo>
                  <a:pt x="4111377" y="2685182"/>
                </a:lnTo>
                <a:lnTo>
                  <a:pt x="0" y="268518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809750" y="752475"/>
            <a:ext cx="14668500" cy="828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20"/>
              </a:lnSpc>
              <a:spcBef>
                <a:spcPct val="0"/>
              </a:spcBef>
            </a:pPr>
            <a:r>
              <a:rPr lang="en-US" b="true" sz="51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MOC DĚKUJEME!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8240375" y="0"/>
            <a:ext cx="47625" cy="10287000"/>
            <a:chOff x="0" y="0"/>
            <a:chExt cx="47812" cy="1032734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7812" cy="10327341"/>
            </a:xfrm>
            <a:custGeom>
              <a:avLst/>
              <a:gdLst/>
              <a:ahLst/>
              <a:cxnLst/>
              <a:rect r="r" b="b" t="t" l="l"/>
              <a:pathLst>
                <a:path h="10327341" w="47812">
                  <a:moveTo>
                    <a:pt x="0" y="0"/>
                  </a:moveTo>
                  <a:lnTo>
                    <a:pt x="47812" y="0"/>
                  </a:lnTo>
                  <a:lnTo>
                    <a:pt x="47812" y="10327341"/>
                  </a:lnTo>
                  <a:lnTo>
                    <a:pt x="0" y="10327341"/>
                  </a:lnTo>
                  <a:close/>
                </a:path>
              </a:pathLst>
            </a:custGeom>
            <a:solidFill>
              <a:srgbClr val="E13C38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7812" cy="103844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4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0" y="385763"/>
            <a:ext cx="15913374" cy="847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40"/>
              </a:lnSpc>
              <a:spcBef>
                <a:spcPct val="0"/>
              </a:spcBef>
            </a:pPr>
            <a:r>
              <a:rPr lang="en-US" b="true" sz="27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PP pomáhá rodinám dětí se svalovou dystrofií – vzácnými genetickými onemocněními svalů, která postupně oslabují svalovou sílu a vedou k závislosti na pomoci druhých.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02431" y="1771650"/>
            <a:ext cx="17483138" cy="3524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26111" indent="-313055" lvl="1">
              <a:lnSpc>
                <a:spcPts val="3480"/>
              </a:lnSpc>
              <a:buFont typeface="Arial"/>
              <a:buChar char="•"/>
            </a:pPr>
            <a:r>
              <a:rPr lang="en-US" b="true" sz="290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Podporujeme rodiny dětí – pomáháme jim zvládat každodenní péči i dlouhodobé výzvy.</a:t>
            </a:r>
          </a:p>
          <a:p>
            <a:pPr algn="l" marL="626111" indent="-313055" lvl="1">
              <a:lnSpc>
                <a:spcPts val="3480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90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Prosazujeme systémové změny – děláme advok</a:t>
            </a:r>
            <a:r>
              <a:rPr lang="en-US" b="true" sz="290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acii aby měli pacienti lepší přístup k péči </a:t>
            </a:r>
            <a:r>
              <a:rPr lang="en-US" b="true" sz="290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 léčbě.</a:t>
            </a:r>
          </a:p>
          <a:p>
            <a:pPr algn="l" marL="626111" indent="-313055" lvl="1">
              <a:lnSpc>
                <a:spcPts val="3480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90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Propojujeme odborníky, pacienty a firmy – jsme mostem mezi rodinami, lékaři, školami atp. </a:t>
            </a:r>
          </a:p>
          <a:p>
            <a:pPr algn="l" marL="626111" indent="-313055" lvl="1">
              <a:lnSpc>
                <a:spcPts val="3480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90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Zvyšujeme povědomí o nemoci a potřebách pacientů </a:t>
            </a:r>
          </a:p>
          <a:p>
            <a:pPr algn="l" marL="626111" indent="-313055" lvl="1">
              <a:lnSpc>
                <a:spcPts val="3480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90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Budujeme komunitu a dáváme jí hlas – podporujeme sdílení zkušeností a vzájemnou pomoc 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0" y="5524500"/>
            <a:ext cx="18288000" cy="4762500"/>
            <a:chOff x="0" y="0"/>
            <a:chExt cx="24384000" cy="6350000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4"/>
            <a:srcRect l="0" t="41638" r="0" b="18842"/>
            <a:stretch>
              <a:fillRect/>
            </a:stretch>
          </p:blipFill>
          <p:spPr>
            <a:xfrm flipH="false" flipV="false">
              <a:off x="0" y="0"/>
              <a:ext cx="24384000" cy="6350000"/>
            </a:xfrm>
            <a:prstGeom prst="rect">
              <a:avLst/>
            </a:prstGeom>
          </p:spPr>
        </p:pic>
      </p:grpSp>
      <p:sp>
        <p:nvSpPr>
          <p:cNvPr name="Freeform 10" id="10">
            <a:hlinkClick r:id="rId7" tooltip="https://www.parentproject.cz"/>
          </p:cNvPr>
          <p:cNvSpPr/>
          <p:nvPr/>
        </p:nvSpPr>
        <p:spPr>
          <a:xfrm flipH="false" flipV="false" rot="0">
            <a:off x="15754393" y="8524875"/>
            <a:ext cx="1723982" cy="952500"/>
          </a:xfrm>
          <a:custGeom>
            <a:avLst/>
            <a:gdLst/>
            <a:ahLst/>
            <a:cxnLst/>
            <a:rect r="r" b="b" t="t" l="l"/>
            <a:pathLst>
              <a:path h="952500" w="1723982">
                <a:moveTo>
                  <a:pt x="0" y="0"/>
                </a:moveTo>
                <a:lnTo>
                  <a:pt x="1723982" y="0"/>
                </a:lnTo>
                <a:lnTo>
                  <a:pt x="1723982" y="952500"/>
                </a:lnTo>
                <a:lnTo>
                  <a:pt x="0" y="9525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402833" y="2758842"/>
            <a:ext cx="5625187" cy="5935035"/>
            <a:chOff x="0" y="0"/>
            <a:chExt cx="2526400" cy="266555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526400" cy="2665559"/>
            </a:xfrm>
            <a:custGeom>
              <a:avLst/>
              <a:gdLst/>
              <a:ahLst/>
              <a:cxnLst/>
              <a:rect r="r" b="b" t="t" l="l"/>
              <a:pathLst>
                <a:path h="2665559" w="2526400">
                  <a:moveTo>
                    <a:pt x="0" y="0"/>
                  </a:moveTo>
                  <a:lnTo>
                    <a:pt x="2526400" y="0"/>
                  </a:lnTo>
                  <a:lnTo>
                    <a:pt x="2526400" y="2665559"/>
                  </a:lnTo>
                  <a:lnTo>
                    <a:pt x="0" y="2665559"/>
                  </a:lnTo>
                  <a:close/>
                </a:path>
              </a:pathLst>
            </a:custGeom>
            <a:solidFill>
              <a:srgbClr val="3399CC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2526400" cy="27227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4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809750" y="3133725"/>
            <a:ext cx="9272558" cy="3800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800" b="tru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Co máme v plánu udělat? </a:t>
            </a:r>
          </a:p>
          <a:p>
            <a:pPr algn="l">
              <a:lnSpc>
                <a:spcPts val="3360"/>
              </a:lnSpc>
            </a:pPr>
          </a:p>
          <a:p>
            <a:pPr algn="l" marL="604539" indent="-302269" lvl="1">
              <a:lnSpc>
                <a:spcPts val="3360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80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Z</a:t>
            </a:r>
            <a:r>
              <a:rPr lang="en-US" b="true" sz="280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výšit povědom</a:t>
            </a:r>
            <a:r>
              <a:rPr lang="en-US" b="true" sz="280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í o Parent Projectu, jasně se vymezit a vystvětlit co děláme</a:t>
            </a:r>
          </a:p>
          <a:p>
            <a:pPr algn="l" marL="604539" indent="-302269" lvl="1">
              <a:lnSpc>
                <a:spcPts val="3360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80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Získat nové kontakty a edukovat je  </a:t>
            </a:r>
          </a:p>
          <a:p>
            <a:pPr algn="l" marL="604539" indent="-302269" lvl="1">
              <a:lnSpc>
                <a:spcPts val="3360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80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Posílit </a:t>
            </a:r>
            <a:r>
              <a:rPr lang="en-US" b="true" sz="280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komunitu rodičů a podporovatelů</a:t>
            </a:r>
          </a:p>
          <a:p>
            <a:pPr algn="l" marL="604539" indent="-302269" lvl="1">
              <a:lnSpc>
                <a:spcPts val="3360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80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Ukázat konkrétní dopady pomoci (pobyty, asistence, pomůcky)</a:t>
            </a:r>
          </a:p>
          <a:p>
            <a:pPr algn="l">
              <a:lnSpc>
                <a:spcPts val="3360"/>
              </a:lnSpc>
              <a:spcBef>
                <a:spcPct val="0"/>
              </a:spcBef>
            </a:pPr>
          </a:p>
        </p:txBody>
      </p:sp>
      <p:sp>
        <p:nvSpPr>
          <p:cNvPr name="Freeform 7" id="7">
            <a:hlinkClick r:id="rId6" tooltip="https://www.parentproject.cz"/>
          </p:cNvPr>
          <p:cNvSpPr/>
          <p:nvPr/>
        </p:nvSpPr>
        <p:spPr>
          <a:xfrm flipH="false" flipV="false" rot="0">
            <a:off x="15754393" y="8524875"/>
            <a:ext cx="1723982" cy="952500"/>
          </a:xfrm>
          <a:custGeom>
            <a:avLst/>
            <a:gdLst/>
            <a:ahLst/>
            <a:cxnLst/>
            <a:rect r="r" b="b" t="t" l="l"/>
            <a:pathLst>
              <a:path h="952500" w="1723982">
                <a:moveTo>
                  <a:pt x="0" y="0"/>
                </a:moveTo>
                <a:lnTo>
                  <a:pt x="1723982" y="0"/>
                </a:lnTo>
                <a:lnTo>
                  <a:pt x="1723982" y="952500"/>
                </a:lnTo>
                <a:lnTo>
                  <a:pt x="0" y="9525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1402833" y="2758842"/>
            <a:ext cx="5625187" cy="5935035"/>
            <a:chOff x="0" y="0"/>
            <a:chExt cx="1481531" cy="156313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481531" cy="1563137"/>
            </a:xfrm>
            <a:custGeom>
              <a:avLst/>
              <a:gdLst/>
              <a:ahLst/>
              <a:cxnLst/>
              <a:rect r="r" b="b" t="t" l="l"/>
              <a:pathLst>
                <a:path h="1563137" w="1481531">
                  <a:moveTo>
                    <a:pt x="0" y="0"/>
                  </a:moveTo>
                  <a:lnTo>
                    <a:pt x="1481531" y="0"/>
                  </a:lnTo>
                  <a:lnTo>
                    <a:pt x="1481531" y="1563137"/>
                  </a:lnTo>
                  <a:lnTo>
                    <a:pt x="0" y="1563137"/>
                  </a:lnTo>
                  <a:close/>
                </a:path>
              </a:pathLst>
            </a:custGeom>
            <a:solidFill>
              <a:srgbClr val="E13C38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57150"/>
              <a:ext cx="1481531" cy="16202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4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1803060" y="3179396"/>
            <a:ext cx="4824734" cy="5093925"/>
            <a:chOff x="0" y="0"/>
            <a:chExt cx="6432979" cy="6791900"/>
          </a:xfrm>
        </p:grpSpPr>
        <p:pic>
          <p:nvPicPr>
            <p:cNvPr name="Picture 12" id="12"/>
            <p:cNvPicPr>
              <a:picLocks noChangeAspect="true"/>
            </p:cNvPicPr>
            <p:nvPr/>
          </p:nvPicPr>
          <p:blipFill>
            <a:blip r:embed="rId7"/>
            <a:srcRect l="1435" t="0" r="35707" b="0"/>
            <a:stretch>
              <a:fillRect/>
            </a:stretch>
          </p:blipFill>
          <p:spPr>
            <a:xfrm flipH="false" flipV="false">
              <a:off x="0" y="0"/>
              <a:ext cx="6432979" cy="6791900"/>
            </a:xfrm>
            <a:prstGeom prst="rect">
              <a:avLst/>
            </a:prstGeom>
          </p:spPr>
        </p:pic>
      </p:grpSp>
      <p:sp>
        <p:nvSpPr>
          <p:cNvPr name="TextBox 13" id="13"/>
          <p:cNvSpPr txBox="true"/>
          <p:nvPr/>
        </p:nvSpPr>
        <p:spPr>
          <a:xfrm rot="0">
            <a:off x="1495640" y="806217"/>
            <a:ext cx="14668500" cy="1952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0"/>
              </a:lnSpc>
              <a:spcBef>
                <a:spcPct val="0"/>
              </a:spcBef>
            </a:pPr>
            <a:r>
              <a:rPr lang="en-US" b="true" sz="42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CÍL: představit Parent Project široké veřejnosti i firmám, vybudovat komunitu a získat nové kontakty. 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402833" y="2758842"/>
            <a:ext cx="5625187" cy="5935035"/>
            <a:chOff x="0" y="0"/>
            <a:chExt cx="2526400" cy="266555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526400" cy="2665559"/>
            </a:xfrm>
            <a:custGeom>
              <a:avLst/>
              <a:gdLst/>
              <a:ahLst/>
              <a:cxnLst/>
              <a:rect r="r" b="b" t="t" l="l"/>
              <a:pathLst>
                <a:path h="2665559" w="2526400">
                  <a:moveTo>
                    <a:pt x="0" y="0"/>
                  </a:moveTo>
                  <a:lnTo>
                    <a:pt x="2526400" y="0"/>
                  </a:lnTo>
                  <a:lnTo>
                    <a:pt x="2526400" y="2665559"/>
                  </a:lnTo>
                  <a:lnTo>
                    <a:pt x="0" y="2665559"/>
                  </a:lnTo>
                  <a:close/>
                </a:path>
              </a:pathLst>
            </a:custGeom>
            <a:solidFill>
              <a:srgbClr val="3399CC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2526400" cy="27227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4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>
            <a:hlinkClick r:id="rId6" tooltip="https://www.parentproject.cz"/>
          </p:cNvPr>
          <p:cNvSpPr/>
          <p:nvPr/>
        </p:nvSpPr>
        <p:spPr>
          <a:xfrm flipH="false" flipV="false" rot="0">
            <a:off x="15754393" y="8524875"/>
            <a:ext cx="1723982" cy="952500"/>
          </a:xfrm>
          <a:custGeom>
            <a:avLst/>
            <a:gdLst/>
            <a:ahLst/>
            <a:cxnLst/>
            <a:rect r="r" b="b" t="t" l="l"/>
            <a:pathLst>
              <a:path h="952500" w="1723982">
                <a:moveTo>
                  <a:pt x="0" y="0"/>
                </a:moveTo>
                <a:lnTo>
                  <a:pt x="1723982" y="0"/>
                </a:lnTo>
                <a:lnTo>
                  <a:pt x="1723982" y="952500"/>
                </a:lnTo>
                <a:lnTo>
                  <a:pt x="0" y="9525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1402833" y="2758842"/>
            <a:ext cx="5625187" cy="5935035"/>
            <a:chOff x="0" y="0"/>
            <a:chExt cx="1481531" cy="156313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481531" cy="1563137"/>
            </a:xfrm>
            <a:custGeom>
              <a:avLst/>
              <a:gdLst/>
              <a:ahLst/>
              <a:cxnLst/>
              <a:rect r="r" b="b" t="t" l="l"/>
              <a:pathLst>
                <a:path h="1563137" w="1481531">
                  <a:moveTo>
                    <a:pt x="0" y="0"/>
                  </a:moveTo>
                  <a:lnTo>
                    <a:pt x="1481531" y="0"/>
                  </a:lnTo>
                  <a:lnTo>
                    <a:pt x="1481531" y="1563137"/>
                  </a:lnTo>
                  <a:lnTo>
                    <a:pt x="0" y="1563137"/>
                  </a:lnTo>
                  <a:close/>
                </a:path>
              </a:pathLst>
            </a:custGeom>
            <a:solidFill>
              <a:srgbClr val="E13C38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57150"/>
              <a:ext cx="1481531" cy="16202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49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1803060" y="3179396"/>
            <a:ext cx="4824734" cy="5093925"/>
            <a:chOff x="0" y="0"/>
            <a:chExt cx="6432979" cy="6791900"/>
          </a:xfrm>
        </p:grpSpPr>
        <p:pic>
          <p:nvPicPr>
            <p:cNvPr name="Picture 11" id="11"/>
            <p:cNvPicPr>
              <a:picLocks noChangeAspect="true"/>
            </p:cNvPicPr>
            <p:nvPr/>
          </p:nvPicPr>
          <p:blipFill>
            <a:blip r:embed="rId7"/>
            <a:srcRect l="14524" t="0" r="14524" b="0"/>
            <a:stretch>
              <a:fillRect/>
            </a:stretch>
          </p:blipFill>
          <p:spPr>
            <a:xfrm flipH="false" flipV="false">
              <a:off x="0" y="0"/>
              <a:ext cx="6432979" cy="6791900"/>
            </a:xfrm>
            <a:prstGeom prst="rect">
              <a:avLst/>
            </a:prstGeom>
          </p:spPr>
        </p:pic>
      </p:grpSp>
      <p:sp>
        <p:nvSpPr>
          <p:cNvPr name="TextBox 12" id="12"/>
          <p:cNvSpPr txBox="true"/>
          <p:nvPr/>
        </p:nvSpPr>
        <p:spPr>
          <a:xfrm rot="0">
            <a:off x="1495640" y="806217"/>
            <a:ext cx="14668500" cy="2562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0"/>
              </a:lnSpc>
            </a:pPr>
          </a:p>
          <a:p>
            <a:pPr algn="l">
              <a:lnSpc>
                <a:spcPts val="9839"/>
              </a:lnSpc>
            </a:pPr>
            <a:r>
              <a:rPr lang="en-US" sz="8199" b="tru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Co jsme testovali.. </a:t>
            </a:r>
          </a:p>
          <a:p>
            <a:pPr algn="l">
              <a:lnSpc>
                <a:spcPts val="504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5283035"/>
            <a:ext cx="18288000" cy="5003965"/>
            <a:chOff x="0" y="0"/>
            <a:chExt cx="8213558" cy="224739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213558" cy="2247395"/>
            </a:xfrm>
            <a:custGeom>
              <a:avLst/>
              <a:gdLst/>
              <a:ahLst/>
              <a:cxnLst/>
              <a:rect r="r" b="b" t="t" l="l"/>
              <a:pathLst>
                <a:path h="2247395" w="8213558">
                  <a:moveTo>
                    <a:pt x="0" y="0"/>
                  </a:moveTo>
                  <a:lnTo>
                    <a:pt x="8213558" y="0"/>
                  </a:lnTo>
                  <a:lnTo>
                    <a:pt x="8213558" y="2247395"/>
                  </a:lnTo>
                  <a:lnTo>
                    <a:pt x="0" y="2247395"/>
                  </a:lnTo>
                  <a:close/>
                </a:path>
              </a:pathLst>
            </a:custGeom>
            <a:solidFill>
              <a:srgbClr val="3399CC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213558" cy="23045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4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>
            <a:hlinkClick r:id="rId6" tooltip="https://www.parentproject.cz"/>
          </p:cNvPr>
          <p:cNvSpPr/>
          <p:nvPr/>
        </p:nvSpPr>
        <p:spPr>
          <a:xfrm flipH="false" flipV="false" rot="0">
            <a:off x="15754393" y="8524875"/>
            <a:ext cx="1723982" cy="952500"/>
          </a:xfrm>
          <a:custGeom>
            <a:avLst/>
            <a:gdLst/>
            <a:ahLst/>
            <a:cxnLst/>
            <a:rect r="r" b="b" t="t" l="l"/>
            <a:pathLst>
              <a:path h="952500" w="1723982">
                <a:moveTo>
                  <a:pt x="0" y="0"/>
                </a:moveTo>
                <a:lnTo>
                  <a:pt x="1723982" y="0"/>
                </a:lnTo>
                <a:lnTo>
                  <a:pt x="1723982" y="952500"/>
                </a:lnTo>
                <a:lnTo>
                  <a:pt x="0" y="9525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485711" y="5143500"/>
            <a:ext cx="12362545" cy="2503430"/>
          </a:xfrm>
          <a:custGeom>
            <a:avLst/>
            <a:gdLst/>
            <a:ahLst/>
            <a:cxnLst/>
            <a:rect r="r" b="b" t="t" l="l"/>
            <a:pathLst>
              <a:path h="2503430" w="12362545">
                <a:moveTo>
                  <a:pt x="0" y="0"/>
                </a:moveTo>
                <a:lnTo>
                  <a:pt x="12362545" y="0"/>
                </a:lnTo>
                <a:lnTo>
                  <a:pt x="12362545" y="2503430"/>
                </a:lnTo>
                <a:lnTo>
                  <a:pt x="0" y="25034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-17397"/>
            </a:stretch>
          </a:blipFill>
        </p:spPr>
      </p:sp>
      <p:pic>
        <p:nvPicPr>
          <p:cNvPr name="Picture 8" id="8">
            <a:hlinkClick action="ppaction://media"/>
          </p:cNvPr>
          <p:cNvPicPr>
            <a:picLocks noChangeAspect="true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769261" y="2919994"/>
            <a:ext cx="3981800" cy="7078755"/>
          </a:xfrm>
          <a:prstGeom prst="rect">
            <a:avLst/>
          </a:prstGeom>
        </p:spPr>
      </p:pic>
      <p:grpSp>
        <p:nvGrpSpPr>
          <p:cNvPr name="Group 9" id="9"/>
          <p:cNvGrpSpPr/>
          <p:nvPr/>
        </p:nvGrpSpPr>
        <p:grpSpPr>
          <a:xfrm rot="0">
            <a:off x="4751061" y="9647981"/>
            <a:ext cx="1790441" cy="494781"/>
            <a:chOff x="0" y="0"/>
            <a:chExt cx="471556" cy="13031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471556" cy="130313"/>
            </a:xfrm>
            <a:custGeom>
              <a:avLst/>
              <a:gdLst/>
              <a:ahLst/>
              <a:cxnLst/>
              <a:rect r="r" b="b" t="t" l="l"/>
              <a:pathLst>
                <a:path h="130313" w="471556">
                  <a:moveTo>
                    <a:pt x="65156" y="0"/>
                  </a:moveTo>
                  <a:lnTo>
                    <a:pt x="406400" y="0"/>
                  </a:lnTo>
                  <a:cubicBezTo>
                    <a:pt x="442385" y="0"/>
                    <a:pt x="471556" y="29171"/>
                    <a:pt x="471556" y="65156"/>
                  </a:cubicBezTo>
                  <a:lnTo>
                    <a:pt x="471556" y="65156"/>
                  </a:lnTo>
                  <a:cubicBezTo>
                    <a:pt x="471556" y="101141"/>
                    <a:pt x="442385" y="130313"/>
                    <a:pt x="406400" y="130313"/>
                  </a:cubicBezTo>
                  <a:lnTo>
                    <a:pt x="65156" y="130313"/>
                  </a:lnTo>
                  <a:cubicBezTo>
                    <a:pt x="29171" y="130313"/>
                    <a:pt x="0" y="101141"/>
                    <a:pt x="0" y="65156"/>
                  </a:cubicBezTo>
                  <a:lnTo>
                    <a:pt x="0" y="65156"/>
                  </a:lnTo>
                  <a:cubicBezTo>
                    <a:pt x="0" y="29171"/>
                    <a:pt x="29171" y="0"/>
                    <a:pt x="65156" y="0"/>
                  </a:cubicBezTo>
                  <a:close/>
                </a:path>
              </a:pathLst>
            </a:custGeom>
            <a:solidFill>
              <a:srgbClr val="DF362A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57150"/>
              <a:ext cx="471556" cy="1874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49"/>
                </a:lnSpc>
              </a:pPr>
              <a:r>
                <a:rPr lang="en-US" sz="1899" u="sng">
                  <a:solidFill>
                    <a:srgbClr val="FFFFFF"/>
                  </a:solidFill>
                  <a:latin typeface="TT Interphases"/>
                  <a:ea typeface="TT Interphases"/>
                  <a:cs typeface="TT Interphases"/>
                  <a:sym typeface="TT Interphases"/>
                  <a:hlinkClick r:id="rId11" tooltip="https://www.youtube.com/shorts/PRkNASO61ug"/>
                </a:rPr>
                <a:t>odkaz </a:t>
              </a: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1047750" y="735968"/>
            <a:ext cx="16430625" cy="160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20"/>
              </a:lnSpc>
              <a:spcBef>
                <a:spcPct val="0"/>
              </a:spcBef>
            </a:pPr>
            <a:r>
              <a:rPr lang="en-US" b="true" sz="51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PETICE JAKO KLÍČOVÝ NÁSTROJ -</a:t>
            </a:r>
          </a:p>
          <a:p>
            <a:pPr algn="l">
              <a:lnSpc>
                <a:spcPts val="6120"/>
              </a:lnSpc>
              <a:spcBef>
                <a:spcPct val="0"/>
              </a:spcBef>
            </a:pPr>
            <a:r>
              <a:rPr lang="en-US" b="true" sz="51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Jsme hybatelem změny, kterou chceme vidět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69261" y="2472319"/>
            <a:ext cx="14668500" cy="866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04519" indent="-302260" lvl="1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79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Cíl = být viditelnější, bojovat za co věříme, edukace, sběr kontaktů </a:t>
            </a:r>
          </a:p>
          <a:p>
            <a:pPr algn="l">
              <a:lnSpc>
                <a:spcPts val="3359"/>
              </a:lnSpc>
              <a:spcBef>
                <a:spcPct val="0"/>
              </a:spcBef>
            </a:pP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402833" y="2758842"/>
            <a:ext cx="5625187" cy="5935035"/>
            <a:chOff x="0" y="0"/>
            <a:chExt cx="2526400" cy="266555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526400" cy="2665559"/>
            </a:xfrm>
            <a:custGeom>
              <a:avLst/>
              <a:gdLst/>
              <a:ahLst/>
              <a:cxnLst/>
              <a:rect r="r" b="b" t="t" l="l"/>
              <a:pathLst>
                <a:path h="2665559" w="2526400">
                  <a:moveTo>
                    <a:pt x="0" y="0"/>
                  </a:moveTo>
                  <a:lnTo>
                    <a:pt x="2526400" y="0"/>
                  </a:lnTo>
                  <a:lnTo>
                    <a:pt x="2526400" y="2665559"/>
                  </a:lnTo>
                  <a:lnTo>
                    <a:pt x="0" y="2665559"/>
                  </a:lnTo>
                  <a:close/>
                </a:path>
              </a:pathLst>
            </a:custGeom>
            <a:solidFill>
              <a:srgbClr val="3399CC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2526400" cy="27227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4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>
            <a:hlinkClick r:id="rId6" tooltip="https://www.parentproject.cz"/>
          </p:cNvPr>
          <p:cNvSpPr/>
          <p:nvPr/>
        </p:nvSpPr>
        <p:spPr>
          <a:xfrm flipH="false" flipV="false" rot="0">
            <a:off x="15754393" y="8524875"/>
            <a:ext cx="1723982" cy="952500"/>
          </a:xfrm>
          <a:custGeom>
            <a:avLst/>
            <a:gdLst/>
            <a:ahLst/>
            <a:cxnLst/>
            <a:rect r="r" b="b" t="t" l="l"/>
            <a:pathLst>
              <a:path h="952500" w="1723982">
                <a:moveTo>
                  <a:pt x="0" y="0"/>
                </a:moveTo>
                <a:lnTo>
                  <a:pt x="1723982" y="0"/>
                </a:lnTo>
                <a:lnTo>
                  <a:pt x="1723982" y="952500"/>
                </a:lnTo>
                <a:lnTo>
                  <a:pt x="0" y="9525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1803060" y="3179396"/>
            <a:ext cx="6316756" cy="5093925"/>
            <a:chOff x="0" y="0"/>
            <a:chExt cx="8422341" cy="6791900"/>
          </a:xfrm>
        </p:grpSpPr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7"/>
            <a:srcRect l="3497" t="0" r="3497" b="0"/>
            <a:stretch>
              <a:fillRect/>
            </a:stretch>
          </p:blipFill>
          <p:spPr>
            <a:xfrm flipH="false" flipV="false">
              <a:off x="0" y="0"/>
              <a:ext cx="8422341" cy="6791900"/>
            </a:xfrm>
            <a:prstGeom prst="rect">
              <a:avLst/>
            </a:prstGeom>
          </p:spPr>
        </p:pic>
      </p:grpSp>
      <p:sp>
        <p:nvSpPr>
          <p:cNvPr name="TextBox 9" id="9"/>
          <p:cNvSpPr txBox="true"/>
          <p:nvPr/>
        </p:nvSpPr>
        <p:spPr>
          <a:xfrm rot="0">
            <a:off x="1240426" y="3150821"/>
            <a:ext cx="9920410" cy="5895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800" b="tru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Na petici navázaly další komunikační aktivity:</a:t>
            </a:r>
          </a:p>
          <a:p>
            <a:pPr algn="l">
              <a:lnSpc>
                <a:spcPts val="3360"/>
              </a:lnSpc>
            </a:pPr>
          </a:p>
          <a:p>
            <a:pPr algn="l" marL="604539" indent="-302269" lvl="1">
              <a:lnSpc>
                <a:spcPts val="3360"/>
              </a:lnSpc>
              <a:buFont typeface="Arial"/>
              <a:buChar char="•"/>
            </a:pPr>
            <a:r>
              <a:rPr lang="en-US" b="true" sz="28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Tisková zpráva a převzetí do medií </a:t>
            </a:r>
            <a:r>
              <a:rPr lang="en-US" sz="2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l" marL="604539" indent="-302269" lvl="1">
              <a:lnSpc>
                <a:spcPts val="3360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8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Vystoupení v médi</a:t>
            </a:r>
            <a:r>
              <a:rPr lang="en-US" b="true" sz="28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ích</a:t>
            </a:r>
            <a:r>
              <a:rPr lang="en-US" sz="2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– ČTK, Týden, ČT </a:t>
            </a:r>
          </a:p>
          <a:p>
            <a:pPr algn="l" marL="604539" indent="-302269" lvl="1">
              <a:lnSpc>
                <a:spcPts val="3360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8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Sociální sítě </a:t>
            </a:r>
            <a:r>
              <a:rPr lang="en-US" sz="2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– aktivní komunikace s výraznou odezvou </a:t>
            </a:r>
            <a:r>
              <a:rPr lang="en-US" sz="2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od sled</a:t>
            </a:r>
            <a:r>
              <a:rPr lang="en-US" sz="2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ujících a přesídlením. </a:t>
            </a:r>
          </a:p>
          <a:p>
            <a:pPr algn="l" marL="604539" indent="-302269" lvl="1">
              <a:lnSpc>
                <a:spcPts val="3360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8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Emailing –</a:t>
            </a:r>
            <a:r>
              <a:rPr lang="en-US" sz="2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rozeslán na náš kontaktní list, petice ale už přesáhla původní publikum a přinesla přes </a:t>
            </a:r>
            <a:r>
              <a:rPr lang="en-US" b="true" sz="28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300 nových kontaktů - cíl 1 000 kontaktů </a:t>
            </a:r>
          </a:p>
          <a:p>
            <a:pPr algn="l" marL="604539" indent="-302269" lvl="1">
              <a:lnSpc>
                <a:spcPts val="3360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8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</a:t>
            </a:r>
            <a:r>
              <a:rPr lang="en-US" b="true" sz="28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ktuální společenské téma</a:t>
            </a:r>
            <a:r>
              <a:rPr lang="en-US" sz="2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– ukazuje se, že téma petice je živé, relevantní a získává pozornost veřejnosti i médií.</a:t>
            </a:r>
          </a:p>
          <a:p>
            <a:pPr algn="l" marL="604539" indent="-302269" lvl="1">
              <a:lnSpc>
                <a:spcPts val="3360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8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Placená reklama na fb - </a:t>
            </a:r>
            <a:r>
              <a:rPr lang="en-US" sz="2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(v procesu)  </a:t>
            </a:r>
          </a:p>
          <a:p>
            <a:pPr algn="l">
              <a:lnSpc>
                <a:spcPts val="3360"/>
              </a:lnSpc>
              <a:spcBef>
                <a:spcPct val="0"/>
              </a:spcBef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1495640" y="806217"/>
            <a:ext cx="14668500" cy="676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0"/>
              </a:lnSpc>
              <a:spcBef>
                <a:spcPct val="0"/>
              </a:spcBef>
            </a:pPr>
            <a:r>
              <a:rPr lang="en-US" b="true" sz="42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PETICÍ TO NEKONČÍ - tam to teprve začíná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495640" y="1644417"/>
            <a:ext cx="14668500" cy="866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b="true" sz="279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Nezůstáváme u sbírání podpisů. Každou petici propojujeme s komunikací napříč kanály, která posiluje povědomí, tlak i reálnou změnu.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402833" y="2758842"/>
            <a:ext cx="5625187" cy="5935035"/>
            <a:chOff x="0" y="0"/>
            <a:chExt cx="2526400" cy="266555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526400" cy="2665559"/>
            </a:xfrm>
            <a:custGeom>
              <a:avLst/>
              <a:gdLst/>
              <a:ahLst/>
              <a:cxnLst/>
              <a:rect r="r" b="b" t="t" l="l"/>
              <a:pathLst>
                <a:path h="2665559" w="2526400">
                  <a:moveTo>
                    <a:pt x="0" y="0"/>
                  </a:moveTo>
                  <a:lnTo>
                    <a:pt x="2526400" y="0"/>
                  </a:lnTo>
                  <a:lnTo>
                    <a:pt x="2526400" y="2665559"/>
                  </a:lnTo>
                  <a:lnTo>
                    <a:pt x="0" y="2665559"/>
                  </a:lnTo>
                  <a:close/>
                </a:path>
              </a:pathLst>
            </a:custGeom>
            <a:solidFill>
              <a:srgbClr val="3399CC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2526400" cy="27227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4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>
            <a:hlinkClick r:id="rId6" tooltip="https://www.parentproject.cz"/>
          </p:cNvPr>
          <p:cNvSpPr/>
          <p:nvPr/>
        </p:nvSpPr>
        <p:spPr>
          <a:xfrm flipH="false" flipV="false" rot="0">
            <a:off x="15734761" y="8782050"/>
            <a:ext cx="1723982" cy="952500"/>
          </a:xfrm>
          <a:custGeom>
            <a:avLst/>
            <a:gdLst/>
            <a:ahLst/>
            <a:cxnLst/>
            <a:rect r="r" b="b" t="t" l="l"/>
            <a:pathLst>
              <a:path h="952500" w="1723982">
                <a:moveTo>
                  <a:pt x="0" y="0"/>
                </a:moveTo>
                <a:lnTo>
                  <a:pt x="1723982" y="0"/>
                </a:lnTo>
                <a:lnTo>
                  <a:pt x="1723982" y="952500"/>
                </a:lnTo>
                <a:lnTo>
                  <a:pt x="0" y="9525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362933" y="2829838"/>
            <a:ext cx="9896367" cy="5345134"/>
          </a:xfrm>
          <a:custGeom>
            <a:avLst/>
            <a:gdLst/>
            <a:ahLst/>
            <a:cxnLst/>
            <a:rect r="r" b="b" t="t" l="l"/>
            <a:pathLst>
              <a:path h="5345134" w="9896367">
                <a:moveTo>
                  <a:pt x="0" y="0"/>
                </a:moveTo>
                <a:lnTo>
                  <a:pt x="9896367" y="0"/>
                </a:lnTo>
                <a:lnTo>
                  <a:pt x="9896367" y="5345134"/>
                </a:lnTo>
                <a:lnTo>
                  <a:pt x="0" y="53451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188" t="-26070" r="0" b="-17216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02420" y="2601444"/>
            <a:ext cx="3432299" cy="1001087"/>
          </a:xfrm>
          <a:custGeom>
            <a:avLst/>
            <a:gdLst/>
            <a:ahLst/>
            <a:cxnLst/>
            <a:rect r="r" b="b" t="t" l="l"/>
            <a:pathLst>
              <a:path h="1001087" w="3432299">
                <a:moveTo>
                  <a:pt x="0" y="0"/>
                </a:moveTo>
                <a:lnTo>
                  <a:pt x="3432300" y="0"/>
                </a:lnTo>
                <a:lnTo>
                  <a:pt x="3432300" y="1001087"/>
                </a:lnTo>
                <a:lnTo>
                  <a:pt x="0" y="100108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253665" y="3229651"/>
            <a:ext cx="3806176" cy="1717537"/>
          </a:xfrm>
          <a:custGeom>
            <a:avLst/>
            <a:gdLst/>
            <a:ahLst/>
            <a:cxnLst/>
            <a:rect r="r" b="b" t="t" l="l"/>
            <a:pathLst>
              <a:path h="1717537" w="3806176">
                <a:moveTo>
                  <a:pt x="0" y="0"/>
                </a:moveTo>
                <a:lnTo>
                  <a:pt x="3806176" y="0"/>
                </a:lnTo>
                <a:lnTo>
                  <a:pt x="3806176" y="1717537"/>
                </a:lnTo>
                <a:lnTo>
                  <a:pt x="0" y="171753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4872" y="3688256"/>
            <a:ext cx="3959847" cy="1455244"/>
          </a:xfrm>
          <a:custGeom>
            <a:avLst/>
            <a:gdLst/>
            <a:ahLst/>
            <a:cxnLst/>
            <a:rect r="r" b="b" t="t" l="l"/>
            <a:pathLst>
              <a:path h="1455244" w="3959847">
                <a:moveTo>
                  <a:pt x="0" y="0"/>
                </a:moveTo>
                <a:lnTo>
                  <a:pt x="3959848" y="0"/>
                </a:lnTo>
                <a:lnTo>
                  <a:pt x="3959848" y="1455244"/>
                </a:lnTo>
                <a:lnTo>
                  <a:pt x="0" y="14552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23462" y="5334000"/>
            <a:ext cx="2448504" cy="2157699"/>
          </a:xfrm>
          <a:custGeom>
            <a:avLst/>
            <a:gdLst/>
            <a:ahLst/>
            <a:cxnLst/>
            <a:rect r="r" b="b" t="t" l="l"/>
            <a:pathLst>
              <a:path h="2157699" w="2448504">
                <a:moveTo>
                  <a:pt x="0" y="0"/>
                </a:moveTo>
                <a:lnTo>
                  <a:pt x="2448504" y="0"/>
                </a:lnTo>
                <a:lnTo>
                  <a:pt x="2448504" y="2157699"/>
                </a:lnTo>
                <a:lnTo>
                  <a:pt x="0" y="215769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3112600" y="5726359"/>
            <a:ext cx="4531873" cy="2753113"/>
          </a:xfrm>
          <a:custGeom>
            <a:avLst/>
            <a:gdLst/>
            <a:ahLst/>
            <a:cxnLst/>
            <a:rect r="r" b="b" t="t" l="l"/>
            <a:pathLst>
              <a:path h="2753113" w="4531873">
                <a:moveTo>
                  <a:pt x="0" y="0"/>
                </a:moveTo>
                <a:lnTo>
                  <a:pt x="4531873" y="0"/>
                </a:lnTo>
                <a:lnTo>
                  <a:pt x="4531873" y="2753113"/>
                </a:lnTo>
                <a:lnTo>
                  <a:pt x="0" y="275311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495640" y="806217"/>
            <a:ext cx="14668500" cy="676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0"/>
              </a:lnSpc>
              <a:spcBef>
                <a:spcPct val="0"/>
              </a:spcBef>
            </a:pPr>
            <a:r>
              <a:rPr lang="en-US" b="true" sz="42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PETICÍ TO NEKONČÍ - tam to teprve začíná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495640" y="1644417"/>
            <a:ext cx="14668500" cy="866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b="true" sz="279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Nezůstáváme u sbírání podpisů. Každou petici propojujeme s komunikací napříč kanály, která posiluje povědomí, tlak i reálnou změnu.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>
            <a:hlinkClick r:id="rId4" tooltip="https://www.parentproject.cz"/>
          </p:cNvPr>
          <p:cNvSpPr/>
          <p:nvPr/>
        </p:nvSpPr>
        <p:spPr>
          <a:xfrm flipH="false" flipV="false" rot="0">
            <a:off x="15754393" y="8524875"/>
            <a:ext cx="1723982" cy="952500"/>
          </a:xfrm>
          <a:custGeom>
            <a:avLst/>
            <a:gdLst/>
            <a:ahLst/>
            <a:cxnLst/>
            <a:rect r="r" b="b" t="t" l="l"/>
            <a:pathLst>
              <a:path h="952500" w="1723982">
                <a:moveTo>
                  <a:pt x="0" y="0"/>
                </a:moveTo>
                <a:lnTo>
                  <a:pt x="1723982" y="0"/>
                </a:lnTo>
                <a:lnTo>
                  <a:pt x="1723982" y="952500"/>
                </a:lnTo>
                <a:lnTo>
                  <a:pt x="0" y="952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3040070" y="329793"/>
            <a:ext cx="5050580" cy="9627413"/>
            <a:chOff x="0" y="0"/>
            <a:chExt cx="8624570" cy="164401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410210" y="2449830"/>
              <a:ext cx="7754620" cy="9692640"/>
            </a:xfrm>
            <a:custGeom>
              <a:avLst/>
              <a:gdLst/>
              <a:ahLst/>
              <a:cxnLst/>
              <a:rect r="r" b="b" t="t" l="l"/>
              <a:pathLst>
                <a:path h="9692640" w="7754620">
                  <a:moveTo>
                    <a:pt x="0" y="0"/>
                  </a:moveTo>
                  <a:lnTo>
                    <a:pt x="7754620" y="0"/>
                  </a:lnTo>
                  <a:lnTo>
                    <a:pt x="7754620" y="9692640"/>
                  </a:lnTo>
                  <a:lnTo>
                    <a:pt x="0" y="9692640"/>
                  </a:lnTo>
                  <a:close/>
                </a:path>
              </a:pathLst>
            </a:custGeom>
            <a:blipFill>
              <a:blip r:embed="rId5"/>
              <a:stretch>
                <a:fillRect l="-11064" t="0" r="-11064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636000" cy="16446500"/>
            </a:xfrm>
            <a:custGeom>
              <a:avLst/>
              <a:gdLst/>
              <a:ahLst/>
              <a:cxnLst/>
              <a:rect r="r" b="b" t="t" l="l"/>
              <a:pathLst>
                <a:path h="16446500" w="8636000">
                  <a:moveTo>
                    <a:pt x="0" y="0"/>
                  </a:moveTo>
                  <a:lnTo>
                    <a:pt x="8636000" y="0"/>
                  </a:lnTo>
                  <a:lnTo>
                    <a:pt x="8636000" y="16446500"/>
                  </a:lnTo>
                  <a:lnTo>
                    <a:pt x="0" y="16446500"/>
                  </a:lnTo>
                  <a:close/>
                </a:path>
              </a:pathLst>
            </a:custGeom>
          </p:spPr>
        </p:sp>
      </p:grpSp>
      <p:sp>
        <p:nvSpPr>
          <p:cNvPr name="TextBox 6" id="6"/>
          <p:cNvSpPr txBox="true"/>
          <p:nvPr/>
        </p:nvSpPr>
        <p:spPr>
          <a:xfrm rot="0">
            <a:off x="1028700" y="3337805"/>
            <a:ext cx="9046277" cy="55029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04519" indent="-302260" lvl="1">
              <a:lnSpc>
                <a:spcPts val="3079"/>
              </a:lnSpc>
              <a:buFont typeface="Arial"/>
              <a:buChar char="•"/>
            </a:pPr>
            <a:r>
              <a:rPr lang="en-US" b="true" sz="279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Vytvořili </a:t>
            </a:r>
            <a:r>
              <a:rPr lang="en-US" b="true" sz="279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jsme šablony na sociální sítě,</a:t>
            </a: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které usn</a:t>
            </a: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ad</a:t>
            </a: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ní a urychlí sdílení</a:t>
            </a: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pří</a:t>
            </a: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</a:t>
            </a: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</a:t>
            </a: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ě</a:t>
            </a: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</a:t>
            </a: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ků i hostování</a:t>
            </a: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p</a:t>
            </a: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roduk</a:t>
            </a: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</a:t>
            </a: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ů.</a:t>
            </a:r>
          </a:p>
          <a:p>
            <a:pPr algn="l" marL="604519" indent="-302260" lvl="1">
              <a:lnSpc>
                <a:spcPts val="3079"/>
              </a:lnSpc>
              <a:buFont typeface="Arial"/>
              <a:buChar char="•"/>
            </a:pPr>
            <a:r>
              <a:rPr lang="en-US" b="true" sz="279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Připravi</a:t>
            </a:r>
            <a:r>
              <a:rPr lang="en-US" b="true" sz="279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li jsme dopře</a:t>
            </a:r>
            <a:r>
              <a:rPr lang="en-US" b="true" sz="279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du kalendář příspěvků na sociální sítě,</a:t>
            </a:r>
            <a:r>
              <a:rPr lang="en-US" b="true" sz="279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který zajišťuje pravidelnost a přehlednost komunikace.</a:t>
            </a:r>
          </a:p>
          <a:p>
            <a:pPr algn="l" marL="604519" indent="-302260" lvl="1">
              <a:lnSpc>
                <a:spcPts val="3079"/>
              </a:lnSpc>
              <a:buFont typeface="Arial"/>
              <a:buChar char="•"/>
            </a:pPr>
            <a:r>
              <a:rPr lang="en-US" b="true" sz="279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Připravili kalendář direct mailingu </a:t>
            </a: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na naší databázi kontaktu.</a:t>
            </a:r>
          </a:p>
          <a:p>
            <a:pPr algn="l" marL="604519" indent="-302260" lvl="1">
              <a:lnSpc>
                <a:spcPts val="3079"/>
              </a:lnSpc>
              <a:buFont typeface="Arial"/>
              <a:buChar char="•"/>
            </a:pPr>
            <a:r>
              <a:rPr lang="en-US" b="true" sz="279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Na</a:t>
            </a:r>
            <a:r>
              <a:rPr lang="en-US" b="true" sz="279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stav</a:t>
            </a:r>
            <a:r>
              <a:rPr lang="en-US" b="true" sz="279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ili jsme automatickou e-mailovou flow pro každého nově přihlášeného: </a:t>
            </a: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ten ob</a:t>
            </a: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dr</a:t>
            </a: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ží uvíta</a:t>
            </a: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</a:t>
            </a: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í </a:t>
            </a: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</a:t>
            </a: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-</a:t>
            </a: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</a:t>
            </a: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</a:t>
            </a: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il</a:t>
            </a: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</a:t>
            </a: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přeh</a:t>
            </a: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le</a:t>
            </a: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</a:t>
            </a: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ným</a:t>
            </a: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vysvětlení</a:t>
            </a: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</a:t>
            </a: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</a:t>
            </a: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j</a:t>
            </a: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ak </a:t>
            </a: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jeho</a:t>
            </a: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pra</a:t>
            </a: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vi</a:t>
            </a: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deln</a:t>
            </a: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á </a:t>
            </a: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pomoc</a:t>
            </a: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funguje</a:t>
            </a: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</a:t>
            </a: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n</a:t>
            </a: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</a:t>
            </a: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</a:t>
            </a: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konkrétně směřuje.</a:t>
            </a:r>
          </a:p>
          <a:p>
            <a:pPr algn="l">
              <a:lnSpc>
                <a:spcPts val="3079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1456376" y="707413"/>
            <a:ext cx="12388599" cy="19833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68"/>
              </a:lnSpc>
            </a:pPr>
            <a:r>
              <a:rPr lang="en-US" sz="4307" b="tru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CO DALŠÍHO SE NÁM POVEDLO? </a:t>
            </a:r>
          </a:p>
          <a:p>
            <a:pPr algn="l">
              <a:lnSpc>
                <a:spcPts val="5168"/>
              </a:lnSpc>
            </a:pPr>
            <a:r>
              <a:rPr lang="en-US" sz="4307" b="tru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Základy do budoucna</a:t>
            </a:r>
          </a:p>
          <a:p>
            <a:pPr algn="l">
              <a:lnSpc>
                <a:spcPts val="5168"/>
              </a:lnSpc>
              <a:spcBef>
                <a:spcPct val="0"/>
              </a:spcBef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1456376" y="2040418"/>
            <a:ext cx="14668500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b="true" sz="279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Cíl = Usnadnění procesů do budoucna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5283035"/>
            <a:ext cx="18288000" cy="5003965"/>
            <a:chOff x="0" y="0"/>
            <a:chExt cx="8213558" cy="224739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213558" cy="2247395"/>
            </a:xfrm>
            <a:custGeom>
              <a:avLst/>
              <a:gdLst/>
              <a:ahLst/>
              <a:cxnLst/>
              <a:rect r="r" b="b" t="t" l="l"/>
              <a:pathLst>
                <a:path h="2247395" w="8213558">
                  <a:moveTo>
                    <a:pt x="0" y="0"/>
                  </a:moveTo>
                  <a:lnTo>
                    <a:pt x="8213558" y="0"/>
                  </a:lnTo>
                  <a:lnTo>
                    <a:pt x="8213558" y="2247395"/>
                  </a:lnTo>
                  <a:lnTo>
                    <a:pt x="0" y="2247395"/>
                  </a:lnTo>
                  <a:close/>
                </a:path>
              </a:pathLst>
            </a:custGeom>
            <a:solidFill>
              <a:srgbClr val="E13C38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213558" cy="23045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4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809750" y="752475"/>
            <a:ext cx="14668500" cy="828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20"/>
              </a:lnSpc>
              <a:spcBef>
                <a:spcPct val="0"/>
              </a:spcBef>
            </a:pPr>
            <a:r>
              <a:rPr lang="en-US" b="true" sz="51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Co chystáme dál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20794" y="1893967"/>
            <a:ext cx="10467281" cy="7153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04519" indent="-302260" lvl="1">
              <a:lnSpc>
                <a:spcPts val="3359"/>
              </a:lnSpc>
              <a:buFont typeface="Arial"/>
              <a:buChar char="•"/>
            </a:pPr>
            <a:r>
              <a:rPr lang="en-US" b="true" sz="279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Naším dalším cílem je navázat kontakt s firmami a CSR odděleními, které by mohly dlouhodobě </a:t>
            </a:r>
            <a:r>
              <a:rPr lang="en-US" b="true" sz="279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finančně podpořit Parent Project.</a:t>
            </a:r>
          </a:p>
          <a:p>
            <a:pPr algn="l" marL="604519" indent="-302260" lvl="1">
              <a:lnSpc>
                <a:spcPts val="3359"/>
              </a:lnSpc>
              <a:buFont typeface="Arial"/>
              <a:buChar char="•"/>
            </a:pPr>
            <a:r>
              <a:rPr lang="en-US" b="true" sz="279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Petice, mediální zájem a viditelnost ředitelky Jitky posilují naši důvěryhodnost, </a:t>
            </a:r>
            <a:r>
              <a:rPr lang="en-US" b="true" sz="279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kterou chceme dále využít v cílené komunikaci.</a:t>
            </a:r>
          </a:p>
          <a:p>
            <a:pPr algn="l" marL="604519" indent="-302260" lvl="1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79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Zaměříme se</a:t>
            </a:r>
            <a:r>
              <a:rPr lang="en-US" b="true" sz="279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na dlouhodobé budování vztahů s firemními partnery </a:t>
            </a:r>
          </a:p>
          <a:p>
            <a:pPr algn="l">
              <a:lnSpc>
                <a:spcPts val="3359"/>
              </a:lnSpc>
              <a:spcBef>
                <a:spcPct val="0"/>
              </a:spcBef>
            </a:pPr>
          </a:p>
          <a:p>
            <a:pPr algn="l" marL="604519" indent="-302260" lvl="1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799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Souč</a:t>
            </a:r>
            <a:r>
              <a:rPr lang="en-US" b="true" sz="2799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asně chceme zapojit i naši komunitu – rodinám, za které děláme advokacii, </a:t>
            </a:r>
            <a:r>
              <a:rPr lang="en-US" b="true" sz="2799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pošleme osobní dopis, ve kterém je požádáme, aby nás doporučili lidem či f</a:t>
            </a:r>
            <a:r>
              <a:rPr lang="en-US" b="true" sz="2799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i</a:t>
            </a:r>
            <a:r>
              <a:rPr lang="en-US" b="true" sz="2799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rmám, které by mohly mít zájem Parent Project podpořit.</a:t>
            </a:r>
          </a:p>
          <a:p>
            <a:pPr algn="l" marL="604519" indent="-302260" lvl="1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799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Tímto způsobem chceme rozvíjet vztahy z obou stran – od firem i od naší komunity, a postupně vytvářet dlouhodobou síť podpory.</a:t>
            </a:r>
          </a:p>
        </p:txBody>
      </p:sp>
      <p:sp>
        <p:nvSpPr>
          <p:cNvPr name="Freeform 7" id="7">
            <a:hlinkClick r:id="rId4" tooltip="https://www.parentproject.cz"/>
          </p:cNvPr>
          <p:cNvSpPr/>
          <p:nvPr/>
        </p:nvSpPr>
        <p:spPr>
          <a:xfrm flipH="false" flipV="false" rot="0">
            <a:off x="15754393" y="8524875"/>
            <a:ext cx="1723982" cy="952500"/>
          </a:xfrm>
          <a:custGeom>
            <a:avLst/>
            <a:gdLst/>
            <a:ahLst/>
            <a:cxnLst/>
            <a:rect r="r" b="b" t="t" l="l"/>
            <a:pathLst>
              <a:path h="952500" w="1723982">
                <a:moveTo>
                  <a:pt x="0" y="0"/>
                </a:moveTo>
                <a:lnTo>
                  <a:pt x="1723982" y="0"/>
                </a:lnTo>
                <a:lnTo>
                  <a:pt x="1723982" y="952500"/>
                </a:lnTo>
                <a:lnTo>
                  <a:pt x="0" y="952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2575396" y="2444909"/>
            <a:ext cx="5459159" cy="6079966"/>
            <a:chOff x="0" y="0"/>
            <a:chExt cx="1398072" cy="155705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398072" cy="1557058"/>
            </a:xfrm>
            <a:custGeom>
              <a:avLst/>
              <a:gdLst/>
              <a:ahLst/>
              <a:cxnLst/>
              <a:rect r="r" b="b" t="t" l="l"/>
              <a:pathLst>
                <a:path h="1557058" w="1398072">
                  <a:moveTo>
                    <a:pt x="0" y="0"/>
                  </a:moveTo>
                  <a:lnTo>
                    <a:pt x="1398072" y="0"/>
                  </a:lnTo>
                  <a:lnTo>
                    <a:pt x="1398072" y="1557058"/>
                  </a:lnTo>
                  <a:lnTo>
                    <a:pt x="0" y="1557058"/>
                  </a:lnTo>
                  <a:close/>
                </a:path>
              </a:pathLst>
            </a:custGeom>
            <a:blipFill>
              <a:blip r:embed="rId5"/>
              <a:stretch>
                <a:fillRect l="-24247" t="0" r="-24247" b="0"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DAGx0cFAFDI</dc:identifier>
  <dcterms:modified xsi:type="dcterms:W3CDTF">2011-08-01T06:04:30Z</dcterms:modified>
  <cp:revision>1</cp:revision>
  <dc:title>pp x frin</dc:title>
</cp:coreProperties>
</file>