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8288000" cy="10287000"/>
  <p:notesSz cx="6858000" cy="9144000"/>
  <p:embeddedFontLst>
    <p:embeddedFont>
      <p:font typeface="Montserrat Ultra-Bold" charset="1" panose="00000900000000000000"/>
      <p:regular r:id="rId14"/>
    </p:embeddedFont>
    <p:embeddedFont>
      <p:font typeface="Century Gothic 1" charset="1" panose="020B0502020202020204"/>
      <p:regular r:id="rId15"/>
    </p:embeddedFont>
    <p:embeddedFont>
      <p:font typeface="Poppins Light" charset="1" panose="00000400000000000000"/>
      <p:regular r:id="rId16"/>
    </p:embeddedFont>
    <p:embeddedFont>
      <p:font typeface="Century Gothic Paneuropean Bold" charset="1" panose="020B0702020202020204"/>
      <p:regular r:id="rId17"/>
    </p:embeddedFont>
    <p:embeddedFont>
      <p:font typeface="Century Gothic Paneuropean" charset="1" panose="020B0502020202020204"/>
      <p:regular r:id="rId18"/>
    </p:embeddedFont>
    <p:embeddedFont>
      <p:font typeface="Montserrat Classic Bold" charset="1" panose="00000800000000000000"/>
      <p:regular r:id="rId19"/>
    </p:embeddedFont>
    <p:embeddedFont>
      <p:font typeface="Montserrat Bold" charset="1" panose="0000080000000000000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3.png" Type="http://schemas.openxmlformats.org/officeDocument/2006/relationships/image"/><Relationship Id="rId6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1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12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svg" Type="http://schemas.openxmlformats.org/officeDocument/2006/relationships/image"/><Relationship Id="rId4" Target="../media/image15.png" Type="http://schemas.openxmlformats.org/officeDocument/2006/relationships/image"/><Relationship Id="rId5" Target="../media/image5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3.jpeg" Type="http://schemas.openxmlformats.org/officeDocument/2006/relationships/image"/><Relationship Id="rId2" Target="../media/image5.png" Type="http://schemas.openxmlformats.org/officeDocument/2006/relationships/image"/><Relationship Id="rId3" Target="../media/image16.png" Type="http://schemas.openxmlformats.org/officeDocument/2006/relationships/image"/><Relationship Id="rId4" Target="../media/image17.pn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9792361" y="4685802"/>
            <a:ext cx="7496799" cy="2153626"/>
          </a:xfrm>
          <a:custGeom>
            <a:avLst/>
            <a:gdLst/>
            <a:ahLst/>
            <a:cxnLst/>
            <a:rect r="r" b="b" t="t" l="l"/>
            <a:pathLst>
              <a:path h="2153626" w="7496799">
                <a:moveTo>
                  <a:pt x="0" y="0"/>
                </a:moveTo>
                <a:lnTo>
                  <a:pt x="7496799" y="0"/>
                </a:lnTo>
                <a:lnTo>
                  <a:pt x="7496799" y="2153626"/>
                </a:lnTo>
                <a:lnTo>
                  <a:pt x="0" y="215362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1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9144000" y="105729"/>
            <a:ext cx="8820682" cy="5980548"/>
          </a:xfrm>
          <a:custGeom>
            <a:avLst/>
            <a:gdLst/>
            <a:ahLst/>
            <a:cxnLst/>
            <a:rect r="r" b="b" t="t" l="l"/>
            <a:pathLst>
              <a:path h="5980548" w="8820682">
                <a:moveTo>
                  <a:pt x="0" y="0"/>
                </a:moveTo>
                <a:lnTo>
                  <a:pt x="8820682" y="0"/>
                </a:lnTo>
                <a:lnTo>
                  <a:pt x="8820682" y="5980548"/>
                </a:lnTo>
                <a:lnTo>
                  <a:pt x="0" y="59805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4091797" y="5143500"/>
            <a:ext cx="3401067" cy="4058607"/>
          </a:xfrm>
          <a:custGeom>
            <a:avLst/>
            <a:gdLst/>
            <a:ahLst/>
            <a:cxnLst/>
            <a:rect r="r" b="b" t="t" l="l"/>
            <a:pathLst>
              <a:path h="4058607" w="3401067">
                <a:moveTo>
                  <a:pt x="3401066" y="0"/>
                </a:moveTo>
                <a:lnTo>
                  <a:pt x="0" y="0"/>
                </a:lnTo>
                <a:lnTo>
                  <a:pt x="0" y="4058607"/>
                </a:lnTo>
                <a:lnTo>
                  <a:pt x="3401066" y="4058607"/>
                </a:lnTo>
                <a:lnTo>
                  <a:pt x="3401066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-230453" y="9080325"/>
            <a:ext cx="19049178" cy="1502866"/>
            <a:chOff x="0" y="0"/>
            <a:chExt cx="5017068" cy="3958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17067" cy="395817"/>
            </a:xfrm>
            <a:custGeom>
              <a:avLst/>
              <a:gdLst/>
              <a:ahLst/>
              <a:cxnLst/>
              <a:rect r="r" b="b" t="t" l="l"/>
              <a:pathLst>
                <a:path h="395817" w="5017067">
                  <a:moveTo>
                    <a:pt x="0" y="0"/>
                  </a:moveTo>
                  <a:lnTo>
                    <a:pt x="5017067" y="0"/>
                  </a:lnTo>
                  <a:lnTo>
                    <a:pt x="5017067" y="395817"/>
                  </a:lnTo>
                  <a:lnTo>
                    <a:pt x="0" y="395817"/>
                  </a:lnTo>
                  <a:close/>
                </a:path>
              </a:pathLst>
            </a:custGeom>
            <a:solidFill>
              <a:srgbClr val="05716A"/>
            </a:solidFill>
            <a:ln w="28575" cap="sq">
              <a:solidFill>
                <a:srgbClr val="545454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5017068" cy="472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1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1202" y="9156525"/>
            <a:ext cx="2201007" cy="1101900"/>
          </a:xfrm>
          <a:custGeom>
            <a:avLst/>
            <a:gdLst/>
            <a:ahLst/>
            <a:cxnLst/>
            <a:rect r="r" b="b" t="t" l="l"/>
            <a:pathLst>
              <a:path h="1101900" w="2201007">
                <a:moveTo>
                  <a:pt x="0" y="0"/>
                </a:moveTo>
                <a:lnTo>
                  <a:pt x="2201007" y="0"/>
                </a:lnTo>
                <a:lnTo>
                  <a:pt x="2201007" y="1101900"/>
                </a:lnTo>
                <a:lnTo>
                  <a:pt x="0" y="11019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-230453" y="4541163"/>
            <a:ext cx="11481062" cy="3731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033"/>
              </a:lnSpc>
            </a:pPr>
            <a:r>
              <a:rPr lang="en-US" b="true" sz="8274" spc="-330">
                <a:solidFill>
                  <a:srgbClr val="05716A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FRIN</a:t>
            </a:r>
          </a:p>
          <a:p>
            <a:pPr algn="ctr">
              <a:lnSpc>
                <a:spcPts val="5758"/>
              </a:lnSpc>
            </a:pPr>
          </a:p>
          <a:p>
            <a:pPr algn="ctr">
              <a:lnSpc>
                <a:spcPts val="8357"/>
              </a:lnSpc>
            </a:pPr>
            <a:r>
              <a:rPr lang="en-US" b="true" sz="8274" spc="-330">
                <a:solidFill>
                  <a:srgbClr val="DC7B2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Kupt</a:t>
            </a:r>
            <a:r>
              <a:rPr lang="en-US" b="true" sz="8274" spc="-330">
                <a:solidFill>
                  <a:srgbClr val="DC7B2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e si svou cihlu, my postavíme dům!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00902" y="2229751"/>
            <a:ext cx="8018353" cy="6970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79"/>
              </a:lnSpc>
              <a:spcBef>
                <a:spcPct val="0"/>
              </a:spcBef>
            </a:pPr>
            <a:r>
              <a:rPr lang="en-US" sz="4056">
                <a:solidFill>
                  <a:srgbClr val="000000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Komunitní centrum Petrklíč, z.s.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5154677" y="9447914"/>
            <a:ext cx="5438373" cy="442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2"/>
              </a:lnSpc>
              <a:spcBef>
                <a:spcPct val="0"/>
              </a:spcBef>
            </a:pPr>
            <a:r>
              <a:rPr lang="en-US" sz="243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www.petrklice.cz</a:t>
            </a:r>
          </a:p>
        </p:txBody>
      </p:sp>
      <p:sp>
        <p:nvSpPr>
          <p:cNvPr name="Freeform 12" id="12"/>
          <p:cNvSpPr/>
          <p:nvPr/>
        </p:nvSpPr>
        <p:spPr>
          <a:xfrm flipH="false" flipV="false" rot="0">
            <a:off x="12923532" y="960981"/>
            <a:ext cx="3751386" cy="536774"/>
          </a:xfrm>
          <a:custGeom>
            <a:avLst/>
            <a:gdLst/>
            <a:ahLst/>
            <a:cxnLst/>
            <a:rect r="r" b="b" t="t" l="l"/>
            <a:pathLst>
              <a:path h="536774" w="3751386">
                <a:moveTo>
                  <a:pt x="0" y="0"/>
                </a:moveTo>
                <a:lnTo>
                  <a:pt x="3751387" y="0"/>
                </a:lnTo>
                <a:lnTo>
                  <a:pt x="3751387" y="536774"/>
                </a:lnTo>
                <a:lnTo>
                  <a:pt x="0" y="53677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071120" y="3097645"/>
            <a:ext cx="19521045" cy="8604375"/>
            <a:chOff x="0" y="0"/>
            <a:chExt cx="26028060" cy="114725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028060" cy="11472500"/>
            </a:xfrm>
            <a:custGeom>
              <a:avLst/>
              <a:gdLst/>
              <a:ahLst/>
              <a:cxnLst/>
              <a:rect r="r" b="b" t="t" l="l"/>
              <a:pathLst>
                <a:path h="11472500" w="26028060">
                  <a:moveTo>
                    <a:pt x="0" y="0"/>
                  </a:moveTo>
                  <a:lnTo>
                    <a:pt x="26028060" y="0"/>
                  </a:lnTo>
                  <a:lnTo>
                    <a:pt x="26028060" y="11472500"/>
                  </a:lnTo>
                  <a:lnTo>
                    <a:pt x="0" y="11472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622201" y="7268608"/>
              <a:ext cx="6251577" cy="1269117"/>
            </a:xfrm>
            <a:custGeom>
              <a:avLst/>
              <a:gdLst/>
              <a:ahLst/>
              <a:cxnLst/>
              <a:rect r="r" b="b" t="t" l="l"/>
              <a:pathLst>
                <a:path h="1269117" w="6251577">
                  <a:moveTo>
                    <a:pt x="0" y="0"/>
                  </a:moveTo>
                  <a:lnTo>
                    <a:pt x="6251577" y="0"/>
                  </a:lnTo>
                  <a:lnTo>
                    <a:pt x="6251577" y="1269117"/>
                  </a:lnTo>
                  <a:lnTo>
                    <a:pt x="0" y="1269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34924" t="-823707" r="-306103" b="-250985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10694553" y="7268608"/>
              <a:ext cx="6251577" cy="1269117"/>
            </a:xfrm>
            <a:custGeom>
              <a:avLst/>
              <a:gdLst/>
              <a:ahLst/>
              <a:cxnLst/>
              <a:rect r="r" b="b" t="t" l="l"/>
              <a:pathLst>
                <a:path h="1269117" w="6251577">
                  <a:moveTo>
                    <a:pt x="0" y="0"/>
                  </a:moveTo>
                  <a:lnTo>
                    <a:pt x="6251577" y="0"/>
                  </a:lnTo>
                  <a:lnTo>
                    <a:pt x="6251577" y="1269117"/>
                  </a:lnTo>
                  <a:lnTo>
                    <a:pt x="0" y="12691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134924" t="-823707" r="-306103" b="-250985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-230453" y="9080325"/>
            <a:ext cx="19049178" cy="1502866"/>
            <a:chOff x="0" y="0"/>
            <a:chExt cx="5017068" cy="39581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017067" cy="395817"/>
            </a:xfrm>
            <a:custGeom>
              <a:avLst/>
              <a:gdLst/>
              <a:ahLst/>
              <a:cxnLst/>
              <a:rect r="r" b="b" t="t" l="l"/>
              <a:pathLst>
                <a:path h="395817" w="5017067">
                  <a:moveTo>
                    <a:pt x="0" y="0"/>
                  </a:moveTo>
                  <a:lnTo>
                    <a:pt x="5017067" y="0"/>
                  </a:lnTo>
                  <a:lnTo>
                    <a:pt x="5017067" y="395817"/>
                  </a:lnTo>
                  <a:lnTo>
                    <a:pt x="0" y="395817"/>
                  </a:lnTo>
                  <a:close/>
                </a:path>
              </a:pathLst>
            </a:custGeom>
            <a:solidFill>
              <a:srgbClr val="05716A"/>
            </a:solidFill>
            <a:ln w="28575" cap="sq">
              <a:solidFill>
                <a:srgbClr val="545454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76200"/>
              <a:ext cx="5017068" cy="472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12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71202" y="9156525"/>
            <a:ext cx="2201007" cy="1101900"/>
          </a:xfrm>
          <a:custGeom>
            <a:avLst/>
            <a:gdLst/>
            <a:ahLst/>
            <a:cxnLst/>
            <a:rect r="r" b="b" t="t" l="l"/>
            <a:pathLst>
              <a:path h="1101900" w="2201007">
                <a:moveTo>
                  <a:pt x="0" y="0"/>
                </a:moveTo>
                <a:lnTo>
                  <a:pt x="2201007" y="0"/>
                </a:lnTo>
                <a:lnTo>
                  <a:pt x="2201007" y="1101900"/>
                </a:lnTo>
                <a:lnTo>
                  <a:pt x="0" y="11019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154677" y="9407886"/>
            <a:ext cx="5438373" cy="442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2"/>
              </a:lnSpc>
              <a:spcBef>
                <a:spcPct val="0"/>
              </a:spcBef>
            </a:pPr>
            <a:r>
              <a:rPr lang="en-US" sz="243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www.petrklice.cz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28830" y="2076536"/>
            <a:ext cx="9999445" cy="41476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9"/>
              </a:lnSpc>
            </a:pPr>
            <a:r>
              <a:rPr lang="en-US" b="true" sz="3956" spc="-138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Jsme Komunitní centrum Petrklíč a staráme o seniory a jejich různorodé potřeby.</a:t>
            </a:r>
          </a:p>
          <a:p>
            <a:pPr algn="ctr">
              <a:lnSpc>
                <a:spcPts val="5539"/>
              </a:lnSpc>
            </a:pPr>
          </a:p>
          <a:p>
            <a:pPr algn="ctr">
              <a:lnSpc>
                <a:spcPts val="5539"/>
              </a:lnSpc>
              <a:spcBef>
                <a:spcPct val="0"/>
              </a:spcBef>
            </a:pPr>
            <a:r>
              <a:rPr lang="en-US" sz="3956" spc="-138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A to</a:t>
            </a:r>
            <a:r>
              <a:rPr lang="en-US" sz="3956" spc="-138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skrze terénní sociální služby, poradenství, půjčovnu pomůcek, nebo dobrovolnické centrum.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30453" y="9080325"/>
            <a:ext cx="19049178" cy="1502866"/>
            <a:chOff x="0" y="0"/>
            <a:chExt cx="5017068" cy="3958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7067" cy="395817"/>
            </a:xfrm>
            <a:custGeom>
              <a:avLst/>
              <a:gdLst/>
              <a:ahLst/>
              <a:cxnLst/>
              <a:rect r="r" b="b" t="t" l="l"/>
              <a:pathLst>
                <a:path h="395817" w="5017067">
                  <a:moveTo>
                    <a:pt x="0" y="0"/>
                  </a:moveTo>
                  <a:lnTo>
                    <a:pt x="5017067" y="0"/>
                  </a:lnTo>
                  <a:lnTo>
                    <a:pt x="5017067" y="395817"/>
                  </a:lnTo>
                  <a:lnTo>
                    <a:pt x="0" y="395817"/>
                  </a:lnTo>
                  <a:close/>
                </a:path>
              </a:pathLst>
            </a:custGeom>
            <a:solidFill>
              <a:srgbClr val="05716A"/>
            </a:solidFill>
            <a:ln w="28575" cap="sq">
              <a:solidFill>
                <a:srgbClr val="545454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5017068" cy="472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1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1202" y="9156525"/>
            <a:ext cx="2201007" cy="1101900"/>
          </a:xfrm>
          <a:custGeom>
            <a:avLst/>
            <a:gdLst/>
            <a:ahLst/>
            <a:cxnLst/>
            <a:rect r="r" b="b" t="t" l="l"/>
            <a:pathLst>
              <a:path h="1101900" w="2201007">
                <a:moveTo>
                  <a:pt x="0" y="0"/>
                </a:moveTo>
                <a:lnTo>
                  <a:pt x="2201007" y="0"/>
                </a:lnTo>
                <a:lnTo>
                  <a:pt x="2201007" y="1101900"/>
                </a:lnTo>
                <a:lnTo>
                  <a:pt x="0" y="1101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140890" y="5476404"/>
            <a:ext cx="6971456" cy="2002709"/>
          </a:xfrm>
          <a:custGeom>
            <a:avLst/>
            <a:gdLst/>
            <a:ahLst/>
            <a:cxnLst/>
            <a:rect r="r" b="b" t="t" l="l"/>
            <a:pathLst>
              <a:path h="2002709" w="6971456">
                <a:moveTo>
                  <a:pt x="0" y="0"/>
                </a:moveTo>
                <a:lnTo>
                  <a:pt x="6971456" y="0"/>
                </a:lnTo>
                <a:lnTo>
                  <a:pt x="6971456" y="2002709"/>
                </a:lnTo>
                <a:lnTo>
                  <a:pt x="0" y="20027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1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424481" y="2285559"/>
            <a:ext cx="11035871" cy="76242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39"/>
              </a:lnSpc>
            </a:pPr>
            <a:r>
              <a:rPr lang="en-US" b="true" sz="3956" spc="-197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Budujeme </a:t>
            </a:r>
            <a:r>
              <a:rPr lang="en-US" b="true" sz="3956" spc="-197">
                <a:solidFill>
                  <a:srgbClr val="000000"/>
                </a:solidFill>
                <a:latin typeface="Century Gothic Paneuropean Bold"/>
                <a:ea typeface="Century Gothic Paneuropean Bold"/>
                <a:cs typeface="Century Gothic Paneuropean Bold"/>
                <a:sym typeface="Century Gothic Paneuropean Bold"/>
              </a:rPr>
              <a:t>nové zázemí a sídlo Petrklíče. Projekt potřebujeme dofinancovat. Díky novému zázemí dokážeme rozšířit kapacitu našich služeb, nabídnout více aktivit a zajistit důstojnější podmínky pro ty, kdo potřebují naši pomoc.</a:t>
            </a:r>
          </a:p>
          <a:p>
            <a:pPr algn="ctr">
              <a:lnSpc>
                <a:spcPts val="5539"/>
              </a:lnSpc>
            </a:pPr>
          </a:p>
          <a:p>
            <a:pPr algn="ctr">
              <a:lnSpc>
                <a:spcPts val="5539"/>
              </a:lnSpc>
            </a:pPr>
            <a:r>
              <a:rPr lang="en-US" sz="3956" spc="-19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Naším cílem je vytvářet prostor, kde senioři</a:t>
            </a:r>
          </a:p>
          <a:p>
            <a:pPr algn="ctr">
              <a:lnSpc>
                <a:spcPts val="5539"/>
              </a:lnSpc>
            </a:pPr>
            <a:r>
              <a:rPr lang="en-US" sz="3956" spc="-19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najdou podporu, poradenství, doprovod i možnost aktivně trávit čas v bezpečném prostředí.</a:t>
            </a:r>
          </a:p>
          <a:p>
            <a:pPr algn="ctr">
              <a:lnSpc>
                <a:spcPts val="5539"/>
              </a:lnSpc>
            </a:pPr>
          </a:p>
          <a:p>
            <a:pPr algn="ctr">
              <a:lnSpc>
                <a:spcPts val="5539"/>
              </a:lnSpc>
              <a:spcBef>
                <a:spcPct val="0"/>
              </a:spcBef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0549230" y="1727104"/>
            <a:ext cx="7629434" cy="5172864"/>
          </a:xfrm>
          <a:custGeom>
            <a:avLst/>
            <a:gdLst/>
            <a:ahLst/>
            <a:cxnLst/>
            <a:rect r="r" b="b" t="t" l="l"/>
            <a:pathLst>
              <a:path h="5172864" w="7629434">
                <a:moveTo>
                  <a:pt x="0" y="0"/>
                </a:moveTo>
                <a:lnTo>
                  <a:pt x="7629433" y="0"/>
                </a:lnTo>
                <a:lnTo>
                  <a:pt x="7629433" y="5172864"/>
                </a:lnTo>
                <a:lnTo>
                  <a:pt x="0" y="517286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780721" y="2491568"/>
            <a:ext cx="3244755" cy="464282"/>
          </a:xfrm>
          <a:custGeom>
            <a:avLst/>
            <a:gdLst/>
            <a:ahLst/>
            <a:cxnLst/>
            <a:rect r="r" b="b" t="t" l="l"/>
            <a:pathLst>
              <a:path h="464282" w="3244755">
                <a:moveTo>
                  <a:pt x="0" y="0"/>
                </a:moveTo>
                <a:lnTo>
                  <a:pt x="3244755" y="0"/>
                </a:lnTo>
                <a:lnTo>
                  <a:pt x="3244755" y="464282"/>
                </a:lnTo>
                <a:lnTo>
                  <a:pt x="0" y="46428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5154677" y="9407886"/>
            <a:ext cx="5438373" cy="442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2"/>
              </a:lnSpc>
              <a:spcBef>
                <a:spcPct val="0"/>
              </a:spcBef>
            </a:pPr>
            <a:r>
              <a:rPr lang="en-US" sz="243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www.petrklice.cz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962025" y="841645"/>
            <a:ext cx="10020497" cy="1075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1"/>
              </a:lnSpc>
            </a:pPr>
            <a:r>
              <a:rPr lang="en-US" b="true" sz="7924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O čem je kampaň?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30453" y="9080325"/>
            <a:ext cx="19049178" cy="1502866"/>
            <a:chOff x="0" y="0"/>
            <a:chExt cx="5017068" cy="3958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7067" cy="395817"/>
            </a:xfrm>
            <a:custGeom>
              <a:avLst/>
              <a:gdLst/>
              <a:ahLst/>
              <a:cxnLst/>
              <a:rect r="r" b="b" t="t" l="l"/>
              <a:pathLst>
                <a:path h="395817" w="5017067">
                  <a:moveTo>
                    <a:pt x="0" y="0"/>
                  </a:moveTo>
                  <a:lnTo>
                    <a:pt x="5017067" y="0"/>
                  </a:lnTo>
                  <a:lnTo>
                    <a:pt x="5017067" y="395817"/>
                  </a:lnTo>
                  <a:lnTo>
                    <a:pt x="0" y="395817"/>
                  </a:lnTo>
                  <a:close/>
                </a:path>
              </a:pathLst>
            </a:custGeom>
            <a:solidFill>
              <a:srgbClr val="05716A"/>
            </a:solidFill>
            <a:ln w="28575" cap="sq">
              <a:solidFill>
                <a:srgbClr val="545454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5017068" cy="472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1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1202" y="9156525"/>
            <a:ext cx="2201007" cy="1101900"/>
          </a:xfrm>
          <a:custGeom>
            <a:avLst/>
            <a:gdLst/>
            <a:ahLst/>
            <a:cxnLst/>
            <a:rect r="r" b="b" t="t" l="l"/>
            <a:pathLst>
              <a:path h="1101900" w="2201007">
                <a:moveTo>
                  <a:pt x="0" y="0"/>
                </a:moveTo>
                <a:lnTo>
                  <a:pt x="2201007" y="0"/>
                </a:lnTo>
                <a:lnTo>
                  <a:pt x="2201007" y="1101900"/>
                </a:lnTo>
                <a:lnTo>
                  <a:pt x="0" y="1101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077325" y="359201"/>
            <a:ext cx="8673499" cy="8673499"/>
          </a:xfrm>
          <a:custGeom>
            <a:avLst/>
            <a:gdLst/>
            <a:ahLst/>
            <a:cxnLst/>
            <a:rect r="r" b="b" t="t" l="l"/>
            <a:pathLst>
              <a:path h="8673499" w="8673499">
                <a:moveTo>
                  <a:pt x="0" y="0"/>
                </a:moveTo>
                <a:lnTo>
                  <a:pt x="8673499" y="0"/>
                </a:lnTo>
                <a:lnTo>
                  <a:pt x="8673499" y="8673499"/>
                </a:lnTo>
                <a:lnTo>
                  <a:pt x="0" y="86734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2422626" y="3068467"/>
            <a:ext cx="3794024" cy="5916607"/>
          </a:xfrm>
          <a:custGeom>
            <a:avLst/>
            <a:gdLst/>
            <a:ahLst/>
            <a:cxnLst/>
            <a:rect r="r" b="b" t="t" l="l"/>
            <a:pathLst>
              <a:path h="5916607" w="3794024">
                <a:moveTo>
                  <a:pt x="3794024" y="0"/>
                </a:moveTo>
                <a:lnTo>
                  <a:pt x="0" y="0"/>
                </a:lnTo>
                <a:lnTo>
                  <a:pt x="0" y="5916608"/>
                </a:lnTo>
                <a:lnTo>
                  <a:pt x="3794024" y="5916608"/>
                </a:lnTo>
                <a:lnTo>
                  <a:pt x="3794024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154677" y="9407886"/>
            <a:ext cx="5438373" cy="442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2"/>
              </a:lnSpc>
              <a:spcBef>
                <a:spcPct val="0"/>
              </a:spcBef>
            </a:pPr>
            <a:r>
              <a:rPr lang="en-US" sz="243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www.petrklice.cz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675" y="841645"/>
            <a:ext cx="8991600" cy="2104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1"/>
              </a:lnSpc>
            </a:pPr>
            <a:r>
              <a:rPr lang="en-US" sz="7924" b="true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Příklad vizuálu</a:t>
            </a:r>
          </a:p>
          <a:p>
            <a:pPr algn="ctr">
              <a:lnSpc>
                <a:spcPts val="8161"/>
              </a:lnSpc>
            </a:pPr>
            <a:r>
              <a:rPr lang="en-US" b="true" sz="7924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kampaně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30453" y="9080325"/>
            <a:ext cx="19049178" cy="1502866"/>
            <a:chOff x="0" y="0"/>
            <a:chExt cx="5017068" cy="3958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7067" cy="395817"/>
            </a:xfrm>
            <a:custGeom>
              <a:avLst/>
              <a:gdLst/>
              <a:ahLst/>
              <a:cxnLst/>
              <a:rect r="r" b="b" t="t" l="l"/>
              <a:pathLst>
                <a:path h="395817" w="5017067">
                  <a:moveTo>
                    <a:pt x="0" y="0"/>
                  </a:moveTo>
                  <a:lnTo>
                    <a:pt x="5017067" y="0"/>
                  </a:lnTo>
                  <a:lnTo>
                    <a:pt x="5017067" y="395817"/>
                  </a:lnTo>
                  <a:lnTo>
                    <a:pt x="0" y="395817"/>
                  </a:lnTo>
                  <a:close/>
                </a:path>
              </a:pathLst>
            </a:custGeom>
            <a:solidFill>
              <a:srgbClr val="05716A"/>
            </a:solidFill>
            <a:ln w="28575" cap="sq">
              <a:solidFill>
                <a:srgbClr val="545454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5017068" cy="472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1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1202" y="9156525"/>
            <a:ext cx="2201007" cy="1101900"/>
          </a:xfrm>
          <a:custGeom>
            <a:avLst/>
            <a:gdLst/>
            <a:ahLst/>
            <a:cxnLst/>
            <a:rect r="r" b="b" t="t" l="l"/>
            <a:pathLst>
              <a:path h="1101900" w="2201007">
                <a:moveTo>
                  <a:pt x="0" y="0"/>
                </a:moveTo>
                <a:lnTo>
                  <a:pt x="2201007" y="0"/>
                </a:lnTo>
                <a:lnTo>
                  <a:pt x="2201007" y="1101900"/>
                </a:lnTo>
                <a:lnTo>
                  <a:pt x="0" y="1101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794806" y="0"/>
            <a:ext cx="5794800" cy="9080325"/>
          </a:xfrm>
          <a:custGeom>
            <a:avLst/>
            <a:gdLst/>
            <a:ahLst/>
            <a:cxnLst/>
            <a:rect r="r" b="b" t="t" l="l"/>
            <a:pathLst>
              <a:path h="9080325" w="5794800">
                <a:moveTo>
                  <a:pt x="0" y="0"/>
                </a:moveTo>
                <a:lnTo>
                  <a:pt x="5794799" y="0"/>
                </a:lnTo>
                <a:lnTo>
                  <a:pt x="5794799" y="9080325"/>
                </a:lnTo>
                <a:lnTo>
                  <a:pt x="0" y="9080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5154677" y="9407886"/>
            <a:ext cx="5438373" cy="442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2"/>
              </a:lnSpc>
              <a:spcBef>
                <a:spcPct val="0"/>
              </a:spcBef>
            </a:pPr>
            <a:r>
              <a:rPr lang="en-US" sz="243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www.petrklice.cz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25312" y="838383"/>
            <a:ext cx="9999261" cy="1075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61"/>
              </a:lnSpc>
              <a:spcBef>
                <a:spcPct val="0"/>
              </a:spcBef>
            </a:pPr>
            <a:r>
              <a:rPr lang="en-US" b="true" sz="7924" strike="noStrike" u="none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Co jsme testovali?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425103" y="2527526"/>
            <a:ext cx="9999445" cy="5853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19"/>
              </a:lnSpc>
            </a:pP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Stačí obecné zacílení podpory, nebo je to málo?</a:t>
            </a:r>
          </a:p>
          <a:p>
            <a:pPr algn="ctr">
              <a:lnSpc>
                <a:spcPts val="4419"/>
              </a:lnSpc>
            </a:pPr>
          </a:p>
          <a:p>
            <a:pPr algn="ctr">
              <a:lnSpc>
                <a:spcPts val="4419"/>
              </a:lnSpc>
            </a:pP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Podoba letáků a informačních materiálů</a:t>
            </a:r>
          </a:p>
          <a:p>
            <a:pPr algn="ctr">
              <a:lnSpc>
                <a:spcPts val="5259"/>
              </a:lnSpc>
            </a:pPr>
          </a:p>
          <a:p>
            <a:pPr algn="ctr">
              <a:lnSpc>
                <a:spcPts val="4419"/>
              </a:lnSpc>
            </a:pP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Jaký vztah mají občané/firmy k našim</a:t>
            </a:r>
          </a:p>
          <a:p>
            <a:pPr algn="ctr">
              <a:lnSpc>
                <a:spcPts val="4419"/>
              </a:lnSpc>
            </a:pP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službám a našim plánům?</a:t>
            </a:r>
          </a:p>
          <a:p>
            <a:pPr algn="ctr">
              <a:lnSpc>
                <a:spcPts val="5259"/>
              </a:lnSpc>
            </a:pPr>
          </a:p>
          <a:p>
            <a:pPr algn="ctr">
              <a:lnSpc>
                <a:spcPts val="4419"/>
              </a:lnSpc>
            </a:pP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Je pro dárce důležitý aspekt “něco za něco/dárek”?</a:t>
            </a: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 </a:t>
            </a:r>
          </a:p>
          <a:p>
            <a:pPr algn="ctr">
              <a:lnSpc>
                <a:spcPts val="5259"/>
              </a:lnSpc>
            </a:pPr>
          </a:p>
          <a:p>
            <a:pPr algn="ctr">
              <a:lnSpc>
                <a:spcPts val="4419"/>
              </a:lnSpc>
              <a:spcBef>
                <a:spcPct val="0"/>
              </a:spcBef>
            </a:pP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Co můžeme chtít od dárců a můžeme jim nabídnout?</a:t>
            </a:r>
          </a:p>
        </p:txBody>
      </p:sp>
      <p:sp>
        <p:nvSpPr>
          <p:cNvPr name="AutoShape 10" id="10"/>
          <p:cNvSpPr/>
          <p:nvPr/>
        </p:nvSpPr>
        <p:spPr>
          <a:xfrm>
            <a:off x="4819738" y="4559212"/>
            <a:ext cx="1210175" cy="0"/>
          </a:xfrm>
          <a:prstGeom prst="line">
            <a:avLst/>
          </a:prstGeom>
          <a:ln cap="flat" w="38100">
            <a:solidFill>
              <a:srgbClr val="DC7B20">
                <a:alpha val="8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4819738" y="6319070"/>
            <a:ext cx="1210175" cy="0"/>
          </a:xfrm>
          <a:prstGeom prst="line">
            <a:avLst/>
          </a:prstGeom>
          <a:ln cap="flat" w="38100">
            <a:solidFill>
              <a:srgbClr val="DC7B20">
                <a:alpha val="8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4819738" y="7564209"/>
            <a:ext cx="1210175" cy="0"/>
          </a:xfrm>
          <a:prstGeom prst="line">
            <a:avLst/>
          </a:prstGeom>
          <a:ln cap="flat" w="38100">
            <a:solidFill>
              <a:srgbClr val="DC7B20">
                <a:alpha val="8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4819738" y="3413945"/>
            <a:ext cx="1210175" cy="0"/>
          </a:xfrm>
          <a:prstGeom prst="line">
            <a:avLst/>
          </a:prstGeom>
          <a:ln cap="flat" w="38100">
            <a:solidFill>
              <a:srgbClr val="DC7B20">
                <a:alpha val="80000"/>
              </a:srgbClr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30453" y="9080325"/>
            <a:ext cx="19049178" cy="1502866"/>
            <a:chOff x="0" y="0"/>
            <a:chExt cx="5017068" cy="3958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7067" cy="395817"/>
            </a:xfrm>
            <a:custGeom>
              <a:avLst/>
              <a:gdLst/>
              <a:ahLst/>
              <a:cxnLst/>
              <a:rect r="r" b="b" t="t" l="l"/>
              <a:pathLst>
                <a:path h="395817" w="5017067">
                  <a:moveTo>
                    <a:pt x="0" y="0"/>
                  </a:moveTo>
                  <a:lnTo>
                    <a:pt x="5017067" y="0"/>
                  </a:lnTo>
                  <a:lnTo>
                    <a:pt x="5017067" y="395817"/>
                  </a:lnTo>
                  <a:lnTo>
                    <a:pt x="0" y="395817"/>
                  </a:lnTo>
                  <a:close/>
                </a:path>
              </a:pathLst>
            </a:custGeom>
            <a:solidFill>
              <a:srgbClr val="05716A"/>
            </a:solidFill>
            <a:ln w="28575" cap="sq">
              <a:solidFill>
                <a:srgbClr val="545454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5017068" cy="472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1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1202" y="9156525"/>
            <a:ext cx="2201007" cy="1101900"/>
          </a:xfrm>
          <a:custGeom>
            <a:avLst/>
            <a:gdLst/>
            <a:ahLst/>
            <a:cxnLst/>
            <a:rect r="r" b="b" t="t" l="l"/>
            <a:pathLst>
              <a:path h="1101900" w="2201007">
                <a:moveTo>
                  <a:pt x="0" y="0"/>
                </a:moveTo>
                <a:lnTo>
                  <a:pt x="2201007" y="0"/>
                </a:lnTo>
                <a:lnTo>
                  <a:pt x="2201007" y="1101900"/>
                </a:lnTo>
                <a:lnTo>
                  <a:pt x="0" y="1101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730760" y="2458507"/>
            <a:ext cx="9999445" cy="60633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23"/>
              </a:lnSpc>
            </a:pPr>
            <a:r>
              <a:rPr lang="en-US" sz="3159" spc="-15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V domě nejsou emoce, které mají lidé spojené s pomocí seniorům. Je třeba vysvětlovat, kompenzovat kreativitou.</a:t>
            </a:r>
          </a:p>
          <a:p>
            <a:pPr algn="ctr">
              <a:lnSpc>
                <a:spcPts val="4423"/>
              </a:lnSpc>
            </a:pPr>
          </a:p>
          <a:p>
            <a:pPr algn="ctr">
              <a:lnSpc>
                <a:spcPts val="4423"/>
              </a:lnSpc>
            </a:pPr>
            <a:r>
              <a:rPr lang="en-US" sz="3159" spc="-15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Musíme jít více “vidět” na veřejnosti.</a:t>
            </a:r>
          </a:p>
          <a:p>
            <a:pPr algn="ctr">
              <a:lnSpc>
                <a:spcPts val="4423"/>
              </a:lnSpc>
            </a:pPr>
          </a:p>
          <a:p>
            <a:pPr algn="ctr">
              <a:lnSpc>
                <a:spcPts val="4423"/>
              </a:lnSpc>
            </a:pPr>
            <a:r>
              <a:rPr lang="en-US" sz="3159" spc="-15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Přepracovali jsme “odstupňování” požadovaných financí dle charakteru dárce.</a:t>
            </a:r>
          </a:p>
          <a:p>
            <a:pPr algn="ctr">
              <a:lnSpc>
                <a:spcPts val="4423"/>
              </a:lnSpc>
            </a:pPr>
          </a:p>
          <a:p>
            <a:pPr algn="ctr">
              <a:lnSpc>
                <a:spcPts val="4423"/>
              </a:lnSpc>
            </a:pPr>
            <a:r>
              <a:rPr lang="en-US" sz="3159" spc="-15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Zlepšili jsme scénáře rozhovorů.</a:t>
            </a:r>
          </a:p>
          <a:p>
            <a:pPr algn="ctr">
              <a:lnSpc>
                <a:spcPts val="4423"/>
              </a:lnSpc>
            </a:pPr>
          </a:p>
          <a:p>
            <a:pPr algn="ctr">
              <a:lnSpc>
                <a:spcPts val="4423"/>
              </a:lnSpc>
              <a:spcBef>
                <a:spcPct val="0"/>
              </a:spcBef>
            </a:pPr>
            <a:r>
              <a:rPr lang="en-US" sz="3159" spc="-157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Rozjeli jsme síť LinkedIn, zapojili zaměstnance.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0424997" y="2544232"/>
            <a:ext cx="7872528" cy="6593242"/>
          </a:xfrm>
          <a:custGeom>
            <a:avLst/>
            <a:gdLst/>
            <a:ahLst/>
            <a:cxnLst/>
            <a:rect r="r" b="b" t="t" l="l"/>
            <a:pathLst>
              <a:path h="6593242" w="7872528">
                <a:moveTo>
                  <a:pt x="0" y="0"/>
                </a:moveTo>
                <a:lnTo>
                  <a:pt x="7872528" y="0"/>
                </a:lnTo>
                <a:lnTo>
                  <a:pt x="7872528" y="6593243"/>
                </a:lnTo>
                <a:lnTo>
                  <a:pt x="0" y="659324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5154677" y="9407886"/>
            <a:ext cx="5438373" cy="442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2"/>
              </a:lnSpc>
              <a:spcBef>
                <a:spcPct val="0"/>
              </a:spcBef>
            </a:pPr>
            <a:r>
              <a:rPr lang="en-US" sz="243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www.petrklice.cz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4085" y="651145"/>
            <a:ext cx="10297591" cy="1075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161"/>
              </a:lnSpc>
              <a:spcBef>
                <a:spcPct val="0"/>
              </a:spcBef>
            </a:pPr>
            <a:r>
              <a:rPr lang="en-US" b="true" sz="7924" strike="noStrike" u="none">
                <a:solidFill>
                  <a:srgbClr val="000000"/>
                </a:solidFill>
                <a:latin typeface="Montserrat Ultra-Bold"/>
                <a:ea typeface="Montserrat Ultra-Bold"/>
                <a:cs typeface="Montserrat Ultra-Bold"/>
                <a:sym typeface="Montserrat Ultra-Bold"/>
              </a:rPr>
              <a:t>S jakými výsledky?</a:t>
            </a:r>
          </a:p>
        </p:txBody>
      </p:sp>
      <p:sp>
        <p:nvSpPr>
          <p:cNvPr name="AutoShape 10" id="10"/>
          <p:cNvSpPr/>
          <p:nvPr/>
        </p:nvSpPr>
        <p:spPr>
          <a:xfrm>
            <a:off x="5125395" y="3879099"/>
            <a:ext cx="1210175" cy="0"/>
          </a:xfrm>
          <a:prstGeom prst="line">
            <a:avLst/>
          </a:prstGeom>
          <a:ln cap="flat" w="38100">
            <a:solidFill>
              <a:srgbClr val="DC7B20">
                <a:alpha val="8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5125395" y="5028988"/>
            <a:ext cx="1210175" cy="0"/>
          </a:xfrm>
          <a:prstGeom prst="line">
            <a:avLst/>
          </a:prstGeom>
          <a:ln cap="flat" w="38100">
            <a:solidFill>
              <a:srgbClr val="DC7B20">
                <a:alpha val="8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5125395" y="6698002"/>
            <a:ext cx="1210175" cy="0"/>
          </a:xfrm>
          <a:prstGeom prst="line">
            <a:avLst/>
          </a:prstGeom>
          <a:ln cap="flat" w="38100">
            <a:solidFill>
              <a:srgbClr val="DC7B20">
                <a:alpha val="8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5125395" y="7812427"/>
            <a:ext cx="1210175" cy="0"/>
          </a:xfrm>
          <a:prstGeom prst="line">
            <a:avLst/>
          </a:prstGeom>
          <a:ln cap="flat" w="38100">
            <a:solidFill>
              <a:srgbClr val="DC7B20">
                <a:alpha val="80000"/>
              </a:srgbClr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9678837" y="3088747"/>
            <a:ext cx="8609163" cy="7011185"/>
            <a:chOff x="0" y="0"/>
            <a:chExt cx="11478884" cy="9348247"/>
          </a:xfrm>
        </p:grpSpPr>
        <p:sp>
          <p:nvSpPr>
            <p:cNvPr name="Freeform 3" id="3"/>
            <p:cNvSpPr/>
            <p:nvPr/>
          </p:nvSpPr>
          <p:spPr>
            <a:xfrm flipH="false" flipV="false" rot="10635663">
              <a:off x="103794" y="4867797"/>
              <a:ext cx="2903821" cy="4413591"/>
            </a:xfrm>
            <a:custGeom>
              <a:avLst/>
              <a:gdLst/>
              <a:ahLst/>
              <a:cxnLst/>
              <a:rect r="r" b="b" t="t" l="l"/>
              <a:pathLst>
                <a:path h="4413591" w="2903821">
                  <a:moveTo>
                    <a:pt x="0" y="0"/>
                  </a:moveTo>
                  <a:lnTo>
                    <a:pt x="2903821" y="0"/>
                  </a:lnTo>
                  <a:lnTo>
                    <a:pt x="2903821" y="4413591"/>
                  </a:lnTo>
                  <a:lnTo>
                    <a:pt x="0" y="44135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-429087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2633817" y="0"/>
              <a:ext cx="8845067" cy="8249919"/>
            </a:xfrm>
            <a:custGeom>
              <a:avLst/>
              <a:gdLst/>
              <a:ahLst/>
              <a:cxnLst/>
              <a:rect r="r" b="b" t="t" l="l"/>
              <a:pathLst>
                <a:path h="8249919" w="8845067">
                  <a:moveTo>
                    <a:pt x="0" y="0"/>
                  </a:moveTo>
                  <a:lnTo>
                    <a:pt x="8845067" y="0"/>
                  </a:lnTo>
                  <a:lnTo>
                    <a:pt x="8845067" y="8249919"/>
                  </a:lnTo>
                  <a:lnTo>
                    <a:pt x="0" y="82499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41468" t="0" r="-28890" b="0"/>
              </a:stretch>
            </a:blipFill>
          </p:spPr>
        </p:sp>
      </p:grpSp>
      <p:grpSp>
        <p:nvGrpSpPr>
          <p:cNvPr name="Group 5" id="5"/>
          <p:cNvGrpSpPr/>
          <p:nvPr/>
        </p:nvGrpSpPr>
        <p:grpSpPr>
          <a:xfrm rot="0">
            <a:off x="-230453" y="9080325"/>
            <a:ext cx="19049178" cy="1502866"/>
            <a:chOff x="0" y="0"/>
            <a:chExt cx="5017068" cy="395817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017067" cy="395817"/>
            </a:xfrm>
            <a:custGeom>
              <a:avLst/>
              <a:gdLst/>
              <a:ahLst/>
              <a:cxnLst/>
              <a:rect r="r" b="b" t="t" l="l"/>
              <a:pathLst>
                <a:path h="395817" w="5017067">
                  <a:moveTo>
                    <a:pt x="0" y="0"/>
                  </a:moveTo>
                  <a:lnTo>
                    <a:pt x="5017067" y="0"/>
                  </a:lnTo>
                  <a:lnTo>
                    <a:pt x="5017067" y="395817"/>
                  </a:lnTo>
                  <a:lnTo>
                    <a:pt x="0" y="395817"/>
                  </a:lnTo>
                  <a:close/>
                </a:path>
              </a:pathLst>
            </a:custGeom>
            <a:solidFill>
              <a:srgbClr val="05716A"/>
            </a:solidFill>
            <a:ln w="28575" cap="sq">
              <a:solidFill>
                <a:srgbClr val="545454"/>
              </a:solidFill>
              <a:prstDash val="solid"/>
              <a:miter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76200"/>
              <a:ext cx="5017068" cy="472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12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71202" y="9156525"/>
            <a:ext cx="2201007" cy="1101900"/>
          </a:xfrm>
          <a:custGeom>
            <a:avLst/>
            <a:gdLst/>
            <a:ahLst/>
            <a:cxnLst/>
            <a:rect r="r" b="b" t="t" l="l"/>
            <a:pathLst>
              <a:path h="1101900" w="2201007">
                <a:moveTo>
                  <a:pt x="0" y="0"/>
                </a:moveTo>
                <a:lnTo>
                  <a:pt x="2201007" y="0"/>
                </a:lnTo>
                <a:lnTo>
                  <a:pt x="2201007" y="1101900"/>
                </a:lnTo>
                <a:lnTo>
                  <a:pt x="0" y="11019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77478" y="2374764"/>
            <a:ext cx="9999445" cy="6286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88"/>
              </a:lnSpc>
            </a:pP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“KUPTE SI SVOU CIHLU, MY POSTAVÍME DŮM!”</a:t>
            </a:r>
          </a:p>
          <a:p>
            <a:pPr algn="ctr">
              <a:lnSpc>
                <a:spcPts val="3788"/>
              </a:lnSpc>
            </a:pP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– podzimní a vánoční online kampaň</a:t>
            </a:r>
          </a:p>
          <a:p>
            <a:pPr algn="ctr">
              <a:lnSpc>
                <a:spcPts val="4508"/>
              </a:lnSpc>
            </a:pPr>
          </a:p>
          <a:p>
            <a:pPr algn="ctr">
              <a:lnSpc>
                <a:spcPts val="3788"/>
              </a:lnSpc>
            </a:pP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Systematické návštěvy významných dárců</a:t>
            </a:r>
          </a:p>
          <a:p>
            <a:pPr algn="ctr">
              <a:lnSpc>
                <a:spcPts val="3788"/>
              </a:lnSpc>
            </a:pPr>
          </a:p>
          <a:p>
            <a:pPr algn="ctr">
              <a:lnSpc>
                <a:spcPts val="3788"/>
              </a:lnSpc>
            </a:pP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Cihlí poutače v kavárnách/restauracích</a:t>
            </a:r>
          </a:p>
          <a:p>
            <a:pPr algn="ctr">
              <a:lnSpc>
                <a:spcPts val="3788"/>
              </a:lnSpc>
            </a:pPr>
          </a:p>
          <a:p>
            <a:pPr algn="ctr">
              <a:lnSpc>
                <a:spcPts val="3788"/>
              </a:lnSpc>
            </a:pP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Dobro-point v České Třebové a NC Fénix Praha</a:t>
            </a:r>
          </a:p>
          <a:p>
            <a:pPr algn="ctr">
              <a:lnSpc>
                <a:spcPts val="3788"/>
              </a:lnSpc>
            </a:pPr>
          </a:p>
          <a:p>
            <a:pPr algn="ctr">
              <a:lnSpc>
                <a:spcPts val="3788"/>
              </a:lnSpc>
            </a:pP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Spojení s prodejcem zdravé výživy</a:t>
            </a:r>
          </a:p>
          <a:p>
            <a:pPr algn="ctr">
              <a:lnSpc>
                <a:spcPts val="3788"/>
              </a:lnSpc>
            </a:pP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– dárkové certifikáty o pomoci seniorům</a:t>
            </a:r>
          </a:p>
          <a:p>
            <a:pPr algn="ctr">
              <a:lnSpc>
                <a:spcPts val="3788"/>
              </a:lnSpc>
            </a:pPr>
          </a:p>
          <a:p>
            <a:pPr algn="ctr">
              <a:lnSpc>
                <a:spcPts val="3788"/>
              </a:lnSpc>
            </a:pPr>
            <a:r>
              <a:rPr lang="en-US" sz="3156" spc="-110">
                <a:solidFill>
                  <a:srgbClr val="000000"/>
                </a:solidFill>
                <a:latin typeface="Century Gothic Paneuropean"/>
                <a:ea typeface="Century Gothic Paneuropean"/>
                <a:cs typeface="Century Gothic Paneuropean"/>
                <a:sym typeface="Century Gothic Paneuropean"/>
              </a:rPr>
              <a:t>EPP</a:t>
            </a:r>
          </a:p>
        </p:txBody>
      </p:sp>
      <p:sp>
        <p:nvSpPr>
          <p:cNvPr name="AutoShape 10" id="10"/>
          <p:cNvSpPr/>
          <p:nvPr/>
        </p:nvSpPr>
        <p:spPr>
          <a:xfrm>
            <a:off x="4772113" y="3632658"/>
            <a:ext cx="1210175" cy="0"/>
          </a:xfrm>
          <a:prstGeom prst="line">
            <a:avLst/>
          </a:prstGeom>
          <a:ln cap="flat" w="38100">
            <a:solidFill>
              <a:srgbClr val="DC7B20">
                <a:alpha val="8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1" id="11"/>
          <p:cNvSpPr/>
          <p:nvPr/>
        </p:nvSpPr>
        <p:spPr>
          <a:xfrm>
            <a:off x="4772113" y="4702590"/>
            <a:ext cx="1210175" cy="0"/>
          </a:xfrm>
          <a:prstGeom prst="line">
            <a:avLst/>
          </a:prstGeom>
          <a:ln cap="flat" w="38100">
            <a:solidFill>
              <a:srgbClr val="DC7B20">
                <a:alpha val="8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2" id="12"/>
          <p:cNvSpPr/>
          <p:nvPr/>
        </p:nvSpPr>
        <p:spPr>
          <a:xfrm>
            <a:off x="4772113" y="5594214"/>
            <a:ext cx="1210175" cy="0"/>
          </a:xfrm>
          <a:prstGeom prst="line">
            <a:avLst/>
          </a:prstGeom>
          <a:ln cap="flat" w="38100">
            <a:solidFill>
              <a:srgbClr val="DC7B20">
                <a:alpha val="8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>
            <a:off x="4772113" y="6594339"/>
            <a:ext cx="1210175" cy="0"/>
          </a:xfrm>
          <a:prstGeom prst="line">
            <a:avLst/>
          </a:prstGeom>
          <a:ln cap="flat" w="38100">
            <a:solidFill>
              <a:srgbClr val="DC7B20">
                <a:alpha val="80000"/>
              </a:srgbClr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15154677" y="9407886"/>
            <a:ext cx="5438373" cy="442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2"/>
              </a:lnSpc>
              <a:spcBef>
                <a:spcPct val="0"/>
              </a:spcBef>
            </a:pPr>
            <a:r>
              <a:rPr lang="en-US" sz="243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www.petrklice.cz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631563" y="651145"/>
            <a:ext cx="9745360" cy="10759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1"/>
              </a:lnSpc>
            </a:pPr>
            <a:r>
              <a:rPr lang="en-US" b="true" sz="7924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Co chystáme dál?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729522" y="1980936"/>
            <a:ext cx="7558478" cy="15755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12"/>
              </a:lnSpc>
            </a:pPr>
            <a:r>
              <a:rPr lang="en-US" b="true" sz="5556" spc="-19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200 000 Kč</a:t>
            </a:r>
          </a:p>
          <a:p>
            <a:pPr algn="ctr">
              <a:lnSpc>
                <a:spcPts val="6112"/>
              </a:lnSpc>
            </a:pPr>
            <a:r>
              <a:rPr lang="en-US" b="true" sz="5556" spc="-194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do konce roku</a:t>
            </a:r>
          </a:p>
        </p:txBody>
      </p:sp>
      <p:sp>
        <p:nvSpPr>
          <p:cNvPr name="AutoShape 17" id="17"/>
          <p:cNvSpPr/>
          <p:nvPr/>
        </p:nvSpPr>
        <p:spPr>
          <a:xfrm>
            <a:off x="4772113" y="7985333"/>
            <a:ext cx="1210175" cy="0"/>
          </a:xfrm>
          <a:prstGeom prst="line">
            <a:avLst/>
          </a:prstGeom>
          <a:ln cap="flat" w="38100">
            <a:solidFill>
              <a:srgbClr val="DC7B20">
                <a:alpha val="80000"/>
              </a:srgbClr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230453" y="9080325"/>
            <a:ext cx="19049178" cy="1502866"/>
            <a:chOff x="0" y="0"/>
            <a:chExt cx="5017068" cy="39581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17067" cy="395817"/>
            </a:xfrm>
            <a:custGeom>
              <a:avLst/>
              <a:gdLst/>
              <a:ahLst/>
              <a:cxnLst/>
              <a:rect r="r" b="b" t="t" l="l"/>
              <a:pathLst>
                <a:path h="395817" w="5017067">
                  <a:moveTo>
                    <a:pt x="0" y="0"/>
                  </a:moveTo>
                  <a:lnTo>
                    <a:pt x="5017067" y="0"/>
                  </a:lnTo>
                  <a:lnTo>
                    <a:pt x="5017067" y="395817"/>
                  </a:lnTo>
                  <a:lnTo>
                    <a:pt x="0" y="395817"/>
                  </a:lnTo>
                  <a:close/>
                </a:path>
              </a:pathLst>
            </a:custGeom>
            <a:solidFill>
              <a:srgbClr val="05716A"/>
            </a:solidFill>
            <a:ln w="28575" cap="sq">
              <a:solidFill>
                <a:srgbClr val="545454"/>
              </a:solidFill>
              <a:prstDash val="solid"/>
              <a:miter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76200"/>
              <a:ext cx="5017068" cy="47201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412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71202" y="9175575"/>
            <a:ext cx="2201007" cy="1101900"/>
          </a:xfrm>
          <a:custGeom>
            <a:avLst/>
            <a:gdLst/>
            <a:ahLst/>
            <a:cxnLst/>
            <a:rect r="r" b="b" t="t" l="l"/>
            <a:pathLst>
              <a:path h="1101900" w="2201007">
                <a:moveTo>
                  <a:pt x="0" y="0"/>
                </a:moveTo>
                <a:lnTo>
                  <a:pt x="2201007" y="0"/>
                </a:lnTo>
                <a:lnTo>
                  <a:pt x="2201007" y="1101900"/>
                </a:lnTo>
                <a:lnTo>
                  <a:pt x="0" y="11019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3138131" y="6690447"/>
            <a:ext cx="3301627" cy="2382003"/>
          </a:xfrm>
          <a:custGeom>
            <a:avLst/>
            <a:gdLst/>
            <a:ahLst/>
            <a:cxnLst/>
            <a:rect r="r" b="b" t="t" l="l"/>
            <a:pathLst>
              <a:path h="2382003" w="3301627">
                <a:moveTo>
                  <a:pt x="0" y="0"/>
                </a:moveTo>
                <a:lnTo>
                  <a:pt x="3301628" y="0"/>
                </a:lnTo>
                <a:lnTo>
                  <a:pt x="3301628" y="2382004"/>
                </a:lnTo>
                <a:lnTo>
                  <a:pt x="0" y="23820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-669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6439759" y="5508574"/>
            <a:ext cx="8523912" cy="3571751"/>
          </a:xfrm>
          <a:custGeom>
            <a:avLst/>
            <a:gdLst/>
            <a:ahLst/>
            <a:cxnLst/>
            <a:rect r="r" b="b" t="t" l="l"/>
            <a:pathLst>
              <a:path h="3571751" w="8523912">
                <a:moveTo>
                  <a:pt x="0" y="0"/>
                </a:moveTo>
                <a:lnTo>
                  <a:pt x="8523911" y="0"/>
                </a:lnTo>
                <a:lnTo>
                  <a:pt x="8523911" y="3571751"/>
                </a:lnTo>
                <a:lnTo>
                  <a:pt x="0" y="35717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50" t="-13508" r="-424" b="0"/>
            </a:stretch>
          </a:blipFill>
        </p:spPr>
      </p:sp>
      <p:grpSp>
        <p:nvGrpSpPr>
          <p:cNvPr name="Group 8" id="8"/>
          <p:cNvGrpSpPr/>
          <p:nvPr/>
        </p:nvGrpSpPr>
        <p:grpSpPr>
          <a:xfrm rot="0">
            <a:off x="13285230" y="5370449"/>
            <a:ext cx="2250676" cy="1124382"/>
            <a:chOff x="0" y="0"/>
            <a:chExt cx="1435460" cy="71712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435459" cy="717120"/>
            </a:xfrm>
            <a:custGeom>
              <a:avLst/>
              <a:gdLst/>
              <a:ahLst/>
              <a:cxnLst/>
              <a:rect r="r" b="b" t="t" l="l"/>
              <a:pathLst>
                <a:path h="717120" w="1435459">
                  <a:moveTo>
                    <a:pt x="0" y="0"/>
                  </a:moveTo>
                  <a:lnTo>
                    <a:pt x="1435459" y="0"/>
                  </a:lnTo>
                  <a:lnTo>
                    <a:pt x="1435459" y="717120"/>
                  </a:lnTo>
                  <a:lnTo>
                    <a:pt x="0" y="71712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0" id="10"/>
            <p:cNvSpPr txBox="true"/>
            <p:nvPr/>
          </p:nvSpPr>
          <p:spPr>
            <a:xfrm>
              <a:off x="0" y="-28575"/>
              <a:ext cx="1435460" cy="745695"/>
            </a:xfrm>
            <a:prstGeom prst="rect">
              <a:avLst/>
            </a:prstGeom>
          </p:spPr>
          <p:txBody>
            <a:bodyPr anchor="ctr" rtlCol="false" tIns="20978" lIns="20978" bIns="20978" rIns="20978"/>
            <a:lstStyle/>
            <a:p>
              <a:pPr algn="ctr">
                <a:lnSpc>
                  <a:spcPts val="1214"/>
                </a:lnSpc>
              </a:pP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1133475" y="3555979"/>
            <a:ext cx="15948417" cy="2034646"/>
            <a:chOff x="0" y="0"/>
            <a:chExt cx="21264556" cy="2712861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6495439" y="507755"/>
              <a:ext cx="5363858" cy="1920171"/>
            </a:xfrm>
            <a:custGeom>
              <a:avLst/>
              <a:gdLst/>
              <a:ahLst/>
              <a:cxnLst/>
              <a:rect r="r" b="b" t="t" l="l"/>
              <a:pathLst>
                <a:path h="1920171" w="5363858">
                  <a:moveTo>
                    <a:pt x="0" y="0"/>
                  </a:moveTo>
                  <a:lnTo>
                    <a:pt x="5363858" y="0"/>
                  </a:lnTo>
                  <a:lnTo>
                    <a:pt x="5363858" y="1920171"/>
                  </a:lnTo>
                  <a:lnTo>
                    <a:pt x="0" y="1920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0" y="459294"/>
              <a:ext cx="5835035" cy="1794273"/>
            </a:xfrm>
            <a:custGeom>
              <a:avLst/>
              <a:gdLst/>
              <a:ahLst/>
              <a:cxnLst/>
              <a:rect r="r" b="b" t="t" l="l"/>
              <a:pathLst>
                <a:path h="1794273" w="5835035">
                  <a:moveTo>
                    <a:pt x="0" y="0"/>
                  </a:moveTo>
                  <a:lnTo>
                    <a:pt x="5835035" y="0"/>
                  </a:lnTo>
                  <a:lnTo>
                    <a:pt x="5835035" y="1794273"/>
                  </a:lnTo>
                  <a:lnTo>
                    <a:pt x="0" y="179427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1465597" y="81417"/>
              <a:ext cx="6027336" cy="2550027"/>
            </a:xfrm>
            <a:custGeom>
              <a:avLst/>
              <a:gdLst/>
              <a:ahLst/>
              <a:cxnLst/>
              <a:rect r="r" b="b" t="t" l="l"/>
              <a:pathLst>
                <a:path h="2550027" w="6027336">
                  <a:moveTo>
                    <a:pt x="0" y="0"/>
                  </a:moveTo>
                  <a:lnTo>
                    <a:pt x="6027336" y="0"/>
                  </a:lnTo>
                  <a:lnTo>
                    <a:pt x="6027336" y="2550027"/>
                  </a:lnTo>
                  <a:lnTo>
                    <a:pt x="0" y="2550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17190437" y="0"/>
              <a:ext cx="4074119" cy="2712861"/>
            </a:xfrm>
            <a:custGeom>
              <a:avLst/>
              <a:gdLst/>
              <a:ahLst/>
              <a:cxnLst/>
              <a:rect r="r" b="b" t="t" l="l"/>
              <a:pathLst>
                <a:path h="2712861" w="4074119">
                  <a:moveTo>
                    <a:pt x="0" y="0"/>
                  </a:moveTo>
                  <a:lnTo>
                    <a:pt x="4074119" y="0"/>
                  </a:lnTo>
                  <a:lnTo>
                    <a:pt x="4074119" y="2712861"/>
                  </a:lnTo>
                  <a:lnTo>
                    <a:pt x="0" y="2712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 l="0" t="0" r="0" b="0"/>
              </a:stretch>
            </a:blipFill>
          </p:spPr>
        </p:sp>
      </p:grpSp>
      <p:sp>
        <p:nvSpPr>
          <p:cNvPr name="TextBox 16" id="16"/>
          <p:cNvSpPr txBox="true"/>
          <p:nvPr/>
        </p:nvSpPr>
        <p:spPr>
          <a:xfrm rot="0">
            <a:off x="15154677" y="9407886"/>
            <a:ext cx="5438373" cy="442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12"/>
              </a:lnSpc>
              <a:spcBef>
                <a:spcPct val="0"/>
              </a:spcBef>
            </a:pPr>
            <a:r>
              <a:rPr lang="en-US" sz="2437">
                <a:solidFill>
                  <a:srgbClr val="FFFFFF"/>
                </a:solidFill>
                <a:latin typeface="Poppins Light"/>
                <a:ea typeface="Poppins Light"/>
                <a:cs typeface="Poppins Light"/>
                <a:sym typeface="Poppins Light"/>
              </a:rPr>
              <a:t>www.petrklice.cz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3784332" y="651145"/>
            <a:ext cx="10719335" cy="21046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161"/>
              </a:lnSpc>
            </a:pPr>
            <a:r>
              <a:rPr lang="en-US" b="true" sz="7924">
                <a:solidFill>
                  <a:srgbClr val="000000"/>
                </a:solidFill>
                <a:latin typeface="Montserrat Classic Bold"/>
                <a:ea typeface="Montserrat Classic Bold"/>
                <a:cs typeface="Montserrat Classic Bold"/>
                <a:sym typeface="Montserrat Classic Bold"/>
              </a:rPr>
              <a:t>Děkujeme za Vaši podporu!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DAG1gFpTOx4</dc:identifier>
  <dcterms:modified xsi:type="dcterms:W3CDTF">2011-08-01T06:04:30Z</dcterms:modified>
  <cp:revision>1</cp:revision>
  <dc:title>Kopie návrhu Prezentace fundraising firmy</dc:title>
</cp:coreProperties>
</file>