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Arial Bold" charset="1" panose="020B0704020202020204"/>
      <p:regular r:id="rId15"/>
    </p:embeddedFont>
    <p:embeddedFont>
      <p:font typeface="Open Sans Bold" charset="1" panose="00000000000000000000"/>
      <p:regular r:id="rId16"/>
    </p:embeddedFont>
    <p:embeddedFont>
      <p:font typeface="Social Gothic Bold" charset="1" panose="02000506000000020004"/>
      <p:regular r:id="rId17"/>
    </p:embeddedFont>
    <p:embeddedFont>
      <p:font typeface="Arial" charset="1" panose="020B0604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30.png" Type="http://schemas.openxmlformats.org/officeDocument/2006/relationships/image"/><Relationship Id="rId15" Target="../media/image31.svg" Type="http://schemas.openxmlformats.org/officeDocument/2006/relationships/image"/><Relationship Id="rId16" Target="../media/image32.png" Type="http://schemas.openxmlformats.org/officeDocument/2006/relationships/image"/><Relationship Id="rId17" Target="../media/image33.svg" Type="http://schemas.openxmlformats.org/officeDocument/2006/relationships/image"/><Relationship Id="rId18" Target="../media/image34.png" Type="http://schemas.openxmlformats.org/officeDocument/2006/relationships/image"/><Relationship Id="rId19" Target="../media/image35.svg" Type="http://schemas.openxmlformats.org/officeDocument/2006/relationships/image"/><Relationship Id="rId2" Target="../media/image18.png" Type="http://schemas.openxmlformats.org/officeDocument/2006/relationships/image"/><Relationship Id="rId20" Target="../media/image36.png" Type="http://schemas.openxmlformats.org/officeDocument/2006/relationships/image"/><Relationship Id="rId21" Target="../media/image37.sv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4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093694" y="2357451"/>
            <a:ext cx="6100612" cy="3304499"/>
            <a:chOff x="0" y="0"/>
            <a:chExt cx="8134149" cy="44059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34096" cy="4406011"/>
            </a:xfrm>
            <a:custGeom>
              <a:avLst/>
              <a:gdLst/>
              <a:ahLst/>
              <a:cxnLst/>
              <a:rect r="r" b="b" t="t" l="l"/>
              <a:pathLst>
                <a:path h="4406011" w="8134096">
                  <a:moveTo>
                    <a:pt x="0" y="0"/>
                  </a:moveTo>
                  <a:lnTo>
                    <a:pt x="8134096" y="0"/>
                  </a:lnTo>
                  <a:lnTo>
                    <a:pt x="8134096" y="4406011"/>
                  </a:lnTo>
                  <a:lnTo>
                    <a:pt x="0" y="4406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0" t="0" r="-261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972882" y="9411236"/>
            <a:ext cx="4342236" cy="381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WWW.FOKUSVYSOCINA.CZ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81651" y="7263667"/>
            <a:ext cx="14924699" cy="795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4681" b="true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Lucie Kunstová, Hana Sedláková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29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1586" y="3098537"/>
            <a:ext cx="14665581" cy="5389601"/>
          </a:xfrm>
          <a:custGeom>
            <a:avLst/>
            <a:gdLst/>
            <a:ahLst/>
            <a:cxnLst/>
            <a:rect r="r" b="b" t="t" l="l"/>
            <a:pathLst>
              <a:path h="5389601" w="14665581">
                <a:moveTo>
                  <a:pt x="0" y="0"/>
                </a:moveTo>
                <a:lnTo>
                  <a:pt x="14665581" y="0"/>
                </a:lnTo>
                <a:lnTo>
                  <a:pt x="14665581" y="5389601"/>
                </a:lnTo>
                <a:lnTo>
                  <a:pt x="0" y="5389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1718" y="2149790"/>
            <a:ext cx="5528643" cy="1701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b="true" sz="28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Sociální služby</a:t>
            </a:r>
          </a:p>
          <a:p>
            <a:pPr algn="l">
              <a:lnSpc>
                <a:spcPts val="3374"/>
              </a:lnSpc>
            </a:pPr>
            <a:r>
              <a:rPr lang="en-US" b="true" sz="28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Centrum pro duševní zdraví</a:t>
            </a:r>
          </a:p>
          <a:p>
            <a:pPr algn="l">
              <a:lnSpc>
                <a:spcPts val="3374"/>
              </a:lnSpc>
            </a:pPr>
            <a:r>
              <a:rPr lang="en-US" b="true" sz="28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Dobrovolnická centra</a:t>
            </a:r>
          </a:p>
          <a:p>
            <a:pPr algn="l">
              <a:lnSpc>
                <a:spcPts val="3375"/>
              </a:lnSpc>
            </a:pPr>
            <a:r>
              <a:rPr lang="en-US" b="true" sz="281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Sociální podnik FOVY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461791" y="1159448"/>
            <a:ext cx="4442311" cy="1524000"/>
            <a:chOff x="0" y="0"/>
            <a:chExt cx="5923082" cy="203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168493"/>
              <a:ext cx="1245835" cy="1695014"/>
            </a:xfrm>
            <a:custGeom>
              <a:avLst/>
              <a:gdLst/>
              <a:ahLst/>
              <a:cxnLst/>
              <a:rect r="r" b="b" t="t" l="l"/>
              <a:pathLst>
                <a:path h="1695014" w="1245835">
                  <a:moveTo>
                    <a:pt x="0" y="0"/>
                  </a:moveTo>
                  <a:lnTo>
                    <a:pt x="1245835" y="0"/>
                  </a:lnTo>
                  <a:lnTo>
                    <a:pt x="1245835" y="1695014"/>
                  </a:lnTo>
                  <a:lnTo>
                    <a:pt x="0" y="1695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900936" y="-19050"/>
              <a:ext cx="4022146" cy="2051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024"/>
                </a:lnSpc>
              </a:pPr>
              <a:r>
                <a:rPr lang="en-US" b="true" sz="252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Pelhřimov</a:t>
              </a:r>
            </a:p>
            <a:p>
              <a:pPr algn="just">
                <a:lnSpc>
                  <a:spcPts val="3024"/>
                </a:lnSpc>
              </a:pPr>
              <a:r>
                <a:rPr lang="en-US" b="true" sz="252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Havlíčkův Brod</a:t>
              </a:r>
            </a:p>
            <a:p>
              <a:pPr algn="just">
                <a:lnSpc>
                  <a:spcPts val="3024"/>
                </a:lnSpc>
              </a:pPr>
              <a:r>
                <a:rPr lang="en-US" b="true" sz="252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Chotěboř</a:t>
              </a:r>
            </a:p>
            <a:p>
              <a:pPr algn="just">
                <a:lnSpc>
                  <a:spcPts val="3024"/>
                </a:lnSpc>
              </a:pPr>
              <a:r>
                <a:rPr lang="en-US" b="true" sz="252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Hlinsko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91017" y="2168840"/>
            <a:ext cx="1723107" cy="1682183"/>
          </a:xfrm>
          <a:custGeom>
            <a:avLst/>
            <a:gdLst/>
            <a:ahLst/>
            <a:cxnLst/>
            <a:rect r="r" b="b" t="t" l="l"/>
            <a:pathLst>
              <a:path h="1682183" w="1723107">
                <a:moveTo>
                  <a:pt x="0" y="0"/>
                </a:moveTo>
                <a:lnTo>
                  <a:pt x="1723107" y="0"/>
                </a:lnTo>
                <a:lnTo>
                  <a:pt x="1723107" y="1682183"/>
                </a:lnTo>
                <a:lnTo>
                  <a:pt x="0" y="16821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4833" y="323850"/>
            <a:ext cx="9567575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K</a:t>
            </a: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do jsme?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20605" y="5210938"/>
            <a:ext cx="12412784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0"/>
              </a:lnSpc>
              <a:spcBef>
                <a:spcPct val="0"/>
              </a:spcBef>
            </a:pPr>
            <a:r>
              <a:rPr lang="en-US" b="true" sz="309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Podporujeme lidi s duševním onemocněním</a:t>
            </a:r>
            <a:r>
              <a:rPr lang="en-US" sz="309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případně jiným hendikepem v posílení jejich samostatnosti a sebedůvěry tak, </a:t>
            </a:r>
            <a:r>
              <a:rPr lang="en-US" b="true" sz="309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aby mohli vést plnohodnotný život podle svých představ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8091" y="2954335"/>
            <a:ext cx="1479764" cy="1241152"/>
          </a:xfrm>
          <a:custGeom>
            <a:avLst/>
            <a:gdLst/>
            <a:ahLst/>
            <a:cxnLst/>
            <a:rect r="r" b="b" t="t" l="l"/>
            <a:pathLst>
              <a:path h="1241152" w="1479764">
                <a:moveTo>
                  <a:pt x="0" y="0"/>
                </a:moveTo>
                <a:lnTo>
                  <a:pt x="1479765" y="0"/>
                </a:lnTo>
                <a:lnTo>
                  <a:pt x="1479765" y="1241152"/>
                </a:lnTo>
                <a:lnTo>
                  <a:pt x="0" y="1241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8091" y="5090837"/>
            <a:ext cx="1479764" cy="1835366"/>
          </a:xfrm>
          <a:custGeom>
            <a:avLst/>
            <a:gdLst/>
            <a:ahLst/>
            <a:cxnLst/>
            <a:rect r="r" b="b" t="t" l="l"/>
            <a:pathLst>
              <a:path h="1835366" w="1479764">
                <a:moveTo>
                  <a:pt x="0" y="0"/>
                </a:moveTo>
                <a:lnTo>
                  <a:pt x="1479765" y="0"/>
                </a:lnTo>
                <a:lnTo>
                  <a:pt x="1479765" y="1835366"/>
                </a:lnTo>
                <a:lnTo>
                  <a:pt x="0" y="1835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8091" y="7894708"/>
            <a:ext cx="1800981" cy="1755957"/>
          </a:xfrm>
          <a:custGeom>
            <a:avLst/>
            <a:gdLst/>
            <a:ahLst/>
            <a:cxnLst/>
            <a:rect r="r" b="b" t="t" l="l"/>
            <a:pathLst>
              <a:path h="1755957" w="1800981">
                <a:moveTo>
                  <a:pt x="0" y="0"/>
                </a:moveTo>
                <a:lnTo>
                  <a:pt x="1800982" y="0"/>
                </a:lnTo>
                <a:lnTo>
                  <a:pt x="1800982" y="1755957"/>
                </a:lnTo>
                <a:lnTo>
                  <a:pt x="0" y="1755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14874" y="3054392"/>
            <a:ext cx="5146443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  <a:spcBef>
                <a:spcPct val="0"/>
              </a:spcBef>
            </a:pP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Tříletá </a:t>
            </a: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kampaň, v</a:t>
            </a: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 které potřebujeme získat finance na stavbu domu v Chotěboři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114874" y="5763786"/>
            <a:ext cx="321111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  <a:spcBef>
                <a:spcPct val="0"/>
              </a:spcBef>
            </a:pP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milionů</a:t>
            </a: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(2026-2028)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14874" y="7875658"/>
            <a:ext cx="5146443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Využití stávajících akcí FOKUSu</a:t>
            </a:r>
          </a:p>
          <a:p>
            <a:pPr algn="l">
              <a:lnSpc>
                <a:spcPts val="3000"/>
              </a:lnSpc>
            </a:pPr>
            <a:r>
              <a:rPr lang="en-US" sz="25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Online kampaň pro individuální dárce </a:t>
            </a:r>
          </a:p>
          <a:p>
            <a:pPr algn="l">
              <a:lnSpc>
                <a:spcPts val="3000"/>
              </a:lnSpc>
            </a:pP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Oslovení firem a major</a:t>
            </a:r>
            <a:r>
              <a:rPr lang="en-US" b="true" sz="25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donors o velké dary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8091" y="657225"/>
            <a:ext cx="10243190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S čím jsme do frinu přišly?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529631" y="2930567"/>
            <a:ext cx="5392148" cy="693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7"/>
              </a:lnSpc>
            </a:pPr>
            <a:r>
              <a:rPr lang="en-US" b="true" sz="3581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Jaké byly naše cíle?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29631" y="4170433"/>
            <a:ext cx="7388817" cy="372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Finanční</a:t>
            </a: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milion v roce 2025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navýšení průměrného daru u FD a ID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Nefinanční: 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vystihnout podstatu poslání a potřeb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rozšíření mailing listu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naučit se žádat o větší dary</a:t>
            </a:r>
          </a:p>
          <a:p>
            <a:pPr algn="l" marL="539749" indent="-269875" lvl="1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kultivace FR uvnitř organizace</a:t>
            </a:r>
          </a:p>
          <a:p>
            <a:pPr algn="l" marL="539749" indent="-269875" lvl="1">
              <a:lnSpc>
                <a:spcPts val="29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“stavba” fundraisingu jako takového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80747" y="4523649"/>
            <a:ext cx="6578553" cy="4325399"/>
          </a:xfrm>
          <a:custGeom>
            <a:avLst/>
            <a:gdLst/>
            <a:ahLst/>
            <a:cxnLst/>
            <a:rect r="r" b="b" t="t" l="l"/>
            <a:pathLst>
              <a:path h="4325399" w="6578553">
                <a:moveTo>
                  <a:pt x="0" y="0"/>
                </a:moveTo>
                <a:lnTo>
                  <a:pt x="6578553" y="0"/>
                </a:lnTo>
                <a:lnTo>
                  <a:pt x="6578553" y="4325399"/>
                </a:lnTo>
                <a:lnTo>
                  <a:pt x="0" y="4325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8091" y="657225"/>
            <a:ext cx="1282716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PUSTILY JSME SE DO TOHO OD ZÁKLADŮ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844545"/>
            <a:ext cx="12666553" cy="2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44" indent="-377822" lvl="1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tříletá strategie FR</a:t>
            </a:r>
          </a:p>
          <a:p>
            <a:pPr algn="l" marL="755644" indent="-377822" lvl="1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segmentace a kategorizace dárců</a:t>
            </a:r>
          </a:p>
          <a:p>
            <a:pPr algn="l" marL="755644" indent="-377822" lvl="1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roční komunikační plán</a:t>
            </a:r>
          </a:p>
          <a:p>
            <a:pPr algn="l" marL="755644" indent="-377822" lvl="1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roční cyklus péče o dárce</a:t>
            </a:r>
          </a:p>
          <a:p>
            <a:pPr algn="l" marL="755644" indent="-377822" lvl="1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tvorba rozpočtu, plánování výnosů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4792" y="2480621"/>
            <a:ext cx="7243554" cy="5577537"/>
          </a:xfrm>
          <a:custGeom>
            <a:avLst/>
            <a:gdLst/>
            <a:ahLst/>
            <a:cxnLst/>
            <a:rect r="r" b="b" t="t" l="l"/>
            <a:pathLst>
              <a:path h="5577537" w="7243554">
                <a:moveTo>
                  <a:pt x="0" y="0"/>
                </a:moveTo>
                <a:lnTo>
                  <a:pt x="7243555" y="0"/>
                </a:lnTo>
                <a:lnTo>
                  <a:pt x="7243555" y="5577536"/>
                </a:lnTo>
                <a:lnTo>
                  <a:pt x="0" y="5577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06325" y="339772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9798" y="285370"/>
            <a:ext cx="11457768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Dárcovská strategie pro stavbu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0748" y="3045302"/>
            <a:ext cx="7243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b="true" sz="21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Filantropov</a:t>
            </a:r>
            <a:r>
              <a:rPr lang="en-US" b="true" sz="2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é a dar</a:t>
            </a:r>
            <a:r>
              <a:rPr lang="en-US" b="true" sz="21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y 100 000 +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9798" y="5074127"/>
            <a:ext cx="7243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b="true" sz="2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Benefiční akce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19784" y="5112227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1 000 000 Kč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19784" y="6217127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500 000 Kč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7040" y="6245702"/>
            <a:ext cx="7196312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8"/>
              </a:lnSpc>
              <a:spcBef>
                <a:spcPct val="0"/>
              </a:spcBef>
            </a:pPr>
            <a:r>
              <a:rPr lang="en-US" b="true" sz="20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Individuální dárci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595984" y="2788127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2 000 000 Kč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3419" y="3940652"/>
            <a:ext cx="7243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b="true" sz="21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Dá</a:t>
            </a:r>
            <a:r>
              <a:rPr lang="en-US" b="true" sz="2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rci do 100 000</a:t>
            </a:r>
            <a:r>
              <a:rPr lang="en-US" b="true" sz="21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Kč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95984" y="3997802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1 500 000 Kč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41948" y="7900995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Prototyp “kulatého stolu”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9798" y="7312502"/>
            <a:ext cx="724355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  <a:spcBef>
                <a:spcPct val="0"/>
              </a:spcBef>
            </a:pPr>
            <a:r>
              <a:rPr lang="en-US" b="true" sz="2198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Dary in-kind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95984" y="7369652"/>
            <a:ext cx="724355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en-US" b="true" sz="23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Bonus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15378">
            <a:off x="2512092" y="2587708"/>
            <a:ext cx="5474832" cy="5461145"/>
          </a:xfrm>
          <a:custGeom>
            <a:avLst/>
            <a:gdLst/>
            <a:ahLst/>
            <a:cxnLst/>
            <a:rect r="r" b="b" t="t" l="l"/>
            <a:pathLst>
              <a:path h="5461145" w="5474832">
                <a:moveTo>
                  <a:pt x="0" y="0"/>
                </a:moveTo>
                <a:lnTo>
                  <a:pt x="5474832" y="0"/>
                </a:lnTo>
                <a:lnTo>
                  <a:pt x="5474832" y="5461145"/>
                </a:lnTo>
                <a:lnTo>
                  <a:pt x="0" y="54611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23249" y="452578"/>
            <a:ext cx="6107532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cesta testování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115378">
            <a:off x="9845011" y="1679773"/>
            <a:ext cx="5474832" cy="5461145"/>
          </a:xfrm>
          <a:custGeom>
            <a:avLst/>
            <a:gdLst/>
            <a:ahLst/>
            <a:cxnLst/>
            <a:rect r="r" b="b" t="t" l="l"/>
            <a:pathLst>
              <a:path h="5461145" w="5474832">
                <a:moveTo>
                  <a:pt x="0" y="0"/>
                </a:moveTo>
                <a:lnTo>
                  <a:pt x="5474831" y="0"/>
                </a:lnTo>
                <a:lnTo>
                  <a:pt x="5474831" y="5461144"/>
                </a:lnTo>
                <a:lnTo>
                  <a:pt x="0" y="5461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32843">
            <a:off x="1019222" y="4745469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9566" y="3487561"/>
            <a:ext cx="3068122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F7C40E"/>
                </a:solidFill>
                <a:latin typeface="Arial Bold"/>
                <a:ea typeface="Arial Bold"/>
                <a:cs typeface="Arial Bold"/>
                <a:sym typeface="Arial Bold"/>
              </a:rPr>
              <a:t>Sběr kontaktů na akcích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10384" y="6809497"/>
            <a:ext cx="4164687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D38363"/>
                </a:solidFill>
                <a:latin typeface="Arial Bold"/>
                <a:ea typeface="Arial Bold"/>
                <a:cs typeface="Arial Bold"/>
                <a:sym typeface="Arial Bold"/>
              </a:rPr>
              <a:t>Oslovování firem a major donors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5400000">
            <a:off x="6563542" y="5631928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532843">
            <a:off x="12297884" y="3717634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532843">
            <a:off x="8241549" y="3849277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532843">
            <a:off x="4958931" y="4593442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6081084">
            <a:off x="3137492" y="5631928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7"/>
                </a:lnTo>
                <a:lnTo>
                  <a:pt x="0" y="2689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94463" y="5904313"/>
            <a:ext cx="2579370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8C52FF"/>
                </a:solidFill>
                <a:latin typeface="Arial Bold"/>
                <a:ea typeface="Arial Bold"/>
                <a:cs typeface="Arial Bold"/>
                <a:sym typeface="Arial Bold"/>
              </a:rPr>
              <a:t>Přípravy na schůzky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86285" y="3487561"/>
            <a:ext cx="2756416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77B5FE"/>
                </a:solidFill>
                <a:latin typeface="Arial Bold"/>
                <a:ea typeface="Arial Bold"/>
                <a:cs typeface="Arial Bold"/>
                <a:sym typeface="Arial Bold"/>
              </a:rPr>
              <a:t>Online kampaň pro ID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726758" y="2633803"/>
            <a:ext cx="4194096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1ED4E3"/>
                </a:solidFill>
                <a:latin typeface="Arial Bold"/>
                <a:ea typeface="Arial Bold"/>
                <a:cs typeface="Arial Bold"/>
                <a:sym typeface="Arial Bold"/>
              </a:rPr>
              <a:t>Fundraisingový argument stavby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17600" y="6775083"/>
            <a:ext cx="770930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D363AC"/>
                </a:solidFill>
                <a:latin typeface="Arial Bold"/>
                <a:ea typeface="Arial Bold"/>
                <a:cs typeface="Arial Bold"/>
                <a:sym typeface="Arial Bold"/>
              </a:rPr>
              <a:t>Název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5400000">
            <a:off x="13900196" y="4750111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8"/>
                </a:lnTo>
                <a:lnTo>
                  <a:pt x="0" y="2689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5400000">
            <a:off x="10644625" y="4740826"/>
            <a:ext cx="1479045" cy="268917"/>
          </a:xfrm>
          <a:custGeom>
            <a:avLst/>
            <a:gdLst/>
            <a:ahLst/>
            <a:cxnLst/>
            <a:rect r="r" b="b" t="t" l="l"/>
            <a:pathLst>
              <a:path h="268917" w="1479045">
                <a:moveTo>
                  <a:pt x="0" y="0"/>
                </a:moveTo>
                <a:lnTo>
                  <a:pt x="1479045" y="0"/>
                </a:lnTo>
                <a:lnTo>
                  <a:pt x="1479045" y="268918"/>
                </a:lnTo>
                <a:lnTo>
                  <a:pt x="0" y="2689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3958026" y="5904313"/>
            <a:ext cx="1363385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69E62F"/>
                </a:solidFill>
                <a:latin typeface="Arial Bold"/>
                <a:ea typeface="Arial Bold"/>
                <a:cs typeface="Arial Bold"/>
                <a:sym typeface="Arial Bold"/>
              </a:rPr>
              <a:t>Kulatý stůl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423357" y="2644144"/>
            <a:ext cx="3808452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b="true" sz="2100">
                <a:solidFill>
                  <a:srgbClr val="FA3C48"/>
                </a:solidFill>
                <a:latin typeface="Arial Bold"/>
                <a:ea typeface="Arial Bold"/>
                <a:cs typeface="Arial Bold"/>
                <a:sym typeface="Arial Bold"/>
              </a:rPr>
              <a:t>Fundraising uvnitř organizace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0506" y="1893008"/>
            <a:ext cx="6341512" cy="3582239"/>
            <a:chOff x="0" y="0"/>
            <a:chExt cx="8455349" cy="47763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925215"/>
              <a:ext cx="47881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Aktuálně 16 firemních dárců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z toho 3 noví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2651598" y="1578979"/>
              <a:ext cx="5803751" cy="3197339"/>
            </a:xfrm>
            <a:custGeom>
              <a:avLst/>
              <a:gdLst/>
              <a:ahLst/>
              <a:cxnLst/>
              <a:rect r="r" b="b" t="t" l="l"/>
              <a:pathLst>
                <a:path h="3197339" w="5803751">
                  <a:moveTo>
                    <a:pt x="0" y="0"/>
                  </a:moveTo>
                  <a:lnTo>
                    <a:pt x="5803751" y="0"/>
                  </a:lnTo>
                  <a:lnTo>
                    <a:pt x="5803751" y="3197340"/>
                  </a:lnTo>
                  <a:lnTo>
                    <a:pt x="0" y="319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3007198" y="2099679"/>
              <a:ext cx="4788141" cy="2362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Celkem 463 250 Kč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Navýšení darů: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15 000 → 60 000 Kč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5 000 → 15 000 Kč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10 000 → 60 000 Kč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10 000 → 32 000 Kč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966343" y="1742861"/>
            <a:ext cx="2753175" cy="4114800"/>
          </a:xfrm>
          <a:custGeom>
            <a:avLst/>
            <a:gdLst/>
            <a:ahLst/>
            <a:cxnLst/>
            <a:rect r="r" b="b" t="t" l="l"/>
            <a:pathLst>
              <a:path h="4114800" w="2753175">
                <a:moveTo>
                  <a:pt x="0" y="0"/>
                </a:moveTo>
                <a:lnTo>
                  <a:pt x="2753175" y="0"/>
                </a:lnTo>
                <a:lnTo>
                  <a:pt x="2753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719518" y="1742861"/>
            <a:ext cx="3591106" cy="1978373"/>
            <a:chOff x="0" y="0"/>
            <a:chExt cx="4788141" cy="263783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925215"/>
              <a:ext cx="47881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Fundraisingový argument Case for support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672464" y="501784"/>
            <a:ext cx="3890675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co káplo?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22654" y="895350"/>
            <a:ext cx="3805982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8"/>
              </a:lnSpc>
              <a:spcBef>
                <a:spcPct val="0"/>
              </a:spcBef>
            </a:pPr>
            <a:r>
              <a:rPr lang="en-US" b="true" sz="3398">
                <a:solidFill>
                  <a:srgbClr val="FF0000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Finanční výsledky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53973" y="895350"/>
            <a:ext cx="4244132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8"/>
              </a:lnSpc>
              <a:spcBef>
                <a:spcPct val="0"/>
              </a:spcBef>
            </a:pPr>
            <a:r>
              <a:rPr lang="en-US" b="true" sz="3398">
                <a:solidFill>
                  <a:srgbClr val="69E62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NeFinanční výsledky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624949" y="3800261"/>
            <a:ext cx="3616389" cy="1978373"/>
            <a:chOff x="0" y="0"/>
            <a:chExt cx="4821853" cy="26378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3711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2" y="0"/>
                  </a:lnTo>
                  <a:lnTo>
                    <a:pt x="4788142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0" y="863600"/>
              <a:ext cx="47881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 dárci/rádci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První filantrop v hledáčku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033843" y="3976473"/>
            <a:ext cx="3591106" cy="1978373"/>
            <a:chOff x="0" y="0"/>
            <a:chExt cx="4788141" cy="263783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0" y="925215"/>
              <a:ext cx="47881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Nové kontakty z akcí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6 akcí, 59 emailů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794347" y="5864359"/>
            <a:ext cx="4280124" cy="2357959"/>
            <a:chOff x="0" y="0"/>
            <a:chExt cx="5706832" cy="314394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706832" cy="3143946"/>
            </a:xfrm>
            <a:custGeom>
              <a:avLst/>
              <a:gdLst/>
              <a:ahLst/>
              <a:cxnLst/>
              <a:rect r="r" b="b" t="t" l="l"/>
              <a:pathLst>
                <a:path h="3143946" w="5706832">
                  <a:moveTo>
                    <a:pt x="0" y="0"/>
                  </a:moveTo>
                  <a:lnTo>
                    <a:pt x="5706832" y="0"/>
                  </a:lnTo>
                  <a:lnTo>
                    <a:pt x="5706832" y="3143946"/>
                  </a:lnTo>
                  <a:lnTo>
                    <a:pt x="0" y="3143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236911" y="696615"/>
              <a:ext cx="5233010" cy="1574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Segmentace dárců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Komunikační plán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Fundraisingová strategie stavby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Tvorba rozpočtů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201017" y="8010018"/>
            <a:ext cx="3591106" cy="1978373"/>
            <a:chOff x="0" y="0"/>
            <a:chExt cx="4788141" cy="26378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710839"/>
              <a:ext cx="4788141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Vznik FR + PR týmu v organizační struktuře a společné plánování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4002195" y="1587634"/>
            <a:ext cx="3864430" cy="2128949"/>
            <a:chOff x="0" y="0"/>
            <a:chExt cx="5152573" cy="2838599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152573" cy="2838599"/>
            </a:xfrm>
            <a:custGeom>
              <a:avLst/>
              <a:gdLst/>
              <a:ahLst/>
              <a:cxnLst/>
              <a:rect r="r" b="b" t="t" l="l"/>
              <a:pathLst>
                <a:path h="2838599" w="5152573">
                  <a:moveTo>
                    <a:pt x="0" y="0"/>
                  </a:moveTo>
                  <a:lnTo>
                    <a:pt x="5152573" y="0"/>
                  </a:lnTo>
                  <a:lnTo>
                    <a:pt x="5152573" y="2838599"/>
                  </a:lnTo>
                  <a:lnTo>
                    <a:pt x="0" y="2838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230512" y="366565"/>
              <a:ext cx="4691550" cy="15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50"/>
                </a:lnSpc>
              </a:pPr>
              <a:r>
                <a:rPr lang="en-US" sz="195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Název kampaně</a:t>
              </a:r>
            </a:p>
            <a:p>
              <a:pPr algn="ctr">
                <a:lnSpc>
                  <a:spcPts val="2350"/>
                </a:lnSpc>
              </a:pPr>
              <a:r>
                <a:rPr lang="en-US" sz="195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Workshop s klienty</a:t>
              </a:r>
            </a:p>
            <a:p>
              <a:pPr algn="ctr">
                <a:lnSpc>
                  <a:spcPts val="2350"/>
                </a:lnSpc>
              </a:pPr>
              <a:r>
                <a:rPr lang="en-US" sz="195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Testování s vedoucími služeb</a:t>
              </a:r>
            </a:p>
            <a:p>
              <a:pPr algn="ctr">
                <a:lnSpc>
                  <a:spcPts val="2350"/>
                </a:lnSpc>
                <a:spcBef>
                  <a:spcPct val="0"/>
                </a:spcBef>
              </a:pPr>
              <a:r>
                <a:rPr lang="en-US" b="true" sz="195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Naše SrdcoFka, vaše tepovka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583332" y="7137052"/>
            <a:ext cx="6934049" cy="2657598"/>
            <a:chOff x="0" y="0"/>
            <a:chExt cx="9245398" cy="354346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457257" y="905633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4457257" y="1520753"/>
              <a:ext cx="4420625" cy="1482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14"/>
                </a:lnSpc>
              </a:pPr>
              <a:r>
                <a:rPr lang="en-US" sz="1845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Online kampaň:</a:t>
              </a:r>
            </a:p>
            <a:p>
              <a:pPr algn="ctr">
                <a:lnSpc>
                  <a:spcPts val="2214"/>
                </a:lnSpc>
              </a:pPr>
              <a:r>
                <a:rPr lang="en-US" sz="1845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 noví dárci</a:t>
              </a:r>
            </a:p>
            <a:p>
              <a:pPr algn="ctr">
                <a:lnSpc>
                  <a:spcPts val="2214"/>
                </a:lnSpc>
              </a:pPr>
              <a:r>
                <a:rPr lang="en-US" sz="1845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9 580 Kč</a:t>
              </a:r>
            </a:p>
            <a:p>
              <a:pPr algn="ctr" marL="398390" indent="-199195" lvl="1">
                <a:lnSpc>
                  <a:spcPts val="221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b="true" sz="1845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poučení co dělat jinak</a:t>
              </a:r>
            </a:p>
          </p:txBody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133933" cy="2828331"/>
            </a:xfrm>
            <a:custGeom>
              <a:avLst/>
              <a:gdLst/>
              <a:ahLst/>
              <a:cxnLst/>
              <a:rect r="r" b="b" t="t" l="l"/>
              <a:pathLst>
                <a:path h="2828331" w="5133933">
                  <a:moveTo>
                    <a:pt x="0" y="0"/>
                  </a:moveTo>
                  <a:lnTo>
                    <a:pt x="5133933" y="0"/>
                  </a:lnTo>
                  <a:lnTo>
                    <a:pt x="5133933" y="2828331"/>
                  </a:lnTo>
                  <a:lnTo>
                    <a:pt x="0" y="2828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172896" y="898341"/>
              <a:ext cx="4788141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Dary od individuálních dárců: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47 700 Kč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pravidelní dárci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7256947" y="3928848"/>
            <a:ext cx="217196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8"/>
              </a:lnSpc>
              <a:spcBef>
                <a:spcPct val="0"/>
              </a:spcBef>
            </a:pPr>
            <a:r>
              <a:rPr lang="en-US" b="true" sz="2598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Nakažlivě infekční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8989850" y="6109046"/>
            <a:ext cx="3732034" cy="2056011"/>
            <a:chOff x="0" y="0"/>
            <a:chExt cx="4976045" cy="274134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976045" cy="2741348"/>
            </a:xfrm>
            <a:custGeom>
              <a:avLst/>
              <a:gdLst/>
              <a:ahLst/>
              <a:cxnLst/>
              <a:rect r="r" b="b" t="t" l="l"/>
              <a:pathLst>
                <a:path h="2741348" w="4976045">
                  <a:moveTo>
                    <a:pt x="0" y="0"/>
                  </a:moveTo>
                  <a:lnTo>
                    <a:pt x="4976045" y="0"/>
                  </a:lnTo>
                  <a:lnTo>
                    <a:pt x="4976045" y="2741348"/>
                  </a:lnTo>
                  <a:lnTo>
                    <a:pt x="0" y="274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93952" y="981850"/>
              <a:ext cx="4788141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Firemní dobročinná snídaně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Procento z prodeje lokálních her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56972" y="4965660"/>
            <a:ext cx="6775445" cy="2845148"/>
            <a:chOff x="0" y="0"/>
            <a:chExt cx="9033926" cy="379353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215613" y="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2" y="0"/>
                  </a:lnTo>
                  <a:lnTo>
                    <a:pt x="4788142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0" y="937915"/>
              <a:ext cx="4788141" cy="118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Rozjednané dary:</a:t>
              </a:r>
            </a:p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12 dárců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cca 150 000 Kč</a:t>
              </a:r>
            </a:p>
          </p:txBody>
        </p:sp>
        <p:sp>
          <p:nvSpPr>
            <p:cNvPr name="Freeform 41" id="41"/>
            <p:cNvSpPr/>
            <p:nvPr/>
          </p:nvSpPr>
          <p:spPr>
            <a:xfrm flipH="false" flipV="false" rot="0">
              <a:off x="4245785" y="1155700"/>
              <a:ext cx="4788141" cy="2637831"/>
            </a:xfrm>
            <a:custGeom>
              <a:avLst/>
              <a:gdLst/>
              <a:ahLst/>
              <a:cxnLst/>
              <a:rect r="r" b="b" t="t" l="l"/>
              <a:pathLst>
                <a:path h="2637831" w="4788141">
                  <a:moveTo>
                    <a:pt x="0" y="0"/>
                  </a:moveTo>
                  <a:lnTo>
                    <a:pt x="4788141" y="0"/>
                  </a:lnTo>
                  <a:lnTo>
                    <a:pt x="4788141" y="2637831"/>
                  </a:lnTo>
                  <a:lnTo>
                    <a:pt x="0" y="2637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4245785" y="2080915"/>
              <a:ext cx="4788141" cy="787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98"/>
                </a:lnSpc>
              </a:pPr>
              <a:r>
                <a:rPr lang="en-US" sz="1998" b="true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Tichá aukce:</a:t>
              </a:r>
            </a:p>
            <a:p>
              <a:pPr algn="ctr">
                <a:lnSpc>
                  <a:spcPts val="2398"/>
                </a:lnSpc>
                <a:spcBef>
                  <a:spcPct val="0"/>
                </a:spcBef>
              </a:pPr>
              <a:r>
                <a:rPr lang="en-US" b="true" sz="1998">
                  <a:solidFill>
                    <a:srgbClr val="2D296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cíl 300 000 Kč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649348" cy="4742867"/>
            <a:chOff x="0" y="0"/>
            <a:chExt cx="17358734" cy="145733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58640" cy="14573393"/>
            </a:xfrm>
            <a:custGeom>
              <a:avLst/>
              <a:gdLst/>
              <a:ahLst/>
              <a:cxnLst/>
              <a:rect r="r" b="b" t="t" l="l"/>
              <a:pathLst>
                <a:path h="14573393" w="17358640">
                  <a:moveTo>
                    <a:pt x="0" y="0"/>
                  </a:moveTo>
                  <a:lnTo>
                    <a:pt x="17358640" y="0"/>
                  </a:lnTo>
                  <a:lnTo>
                    <a:pt x="17358640" y="14573393"/>
                  </a:lnTo>
                  <a:lnTo>
                    <a:pt x="0" y="145733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6507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4742867"/>
            <a:ext cx="5649348" cy="5544133"/>
            <a:chOff x="0" y="0"/>
            <a:chExt cx="7513704" cy="73737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513734" cy="7373723"/>
            </a:xfrm>
            <a:custGeom>
              <a:avLst/>
              <a:gdLst/>
              <a:ahLst/>
              <a:cxnLst/>
              <a:rect r="r" b="b" t="t" l="l"/>
              <a:pathLst>
                <a:path h="7373723" w="7513734">
                  <a:moveTo>
                    <a:pt x="0" y="0"/>
                  </a:moveTo>
                  <a:lnTo>
                    <a:pt x="7513734" y="0"/>
                  </a:lnTo>
                  <a:lnTo>
                    <a:pt x="7513734" y="7373723"/>
                  </a:lnTo>
                  <a:lnTo>
                    <a:pt x="0" y="737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3731" t="0" r="-23731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360530" y="323850"/>
            <a:ext cx="4478298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  <a:spcBef>
                <a:spcPct val="0"/>
              </a:spcBef>
            </a:pPr>
            <a:r>
              <a:rPr lang="en-US" b="true" sz="6000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Co nás čeká?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32115" y="1999640"/>
            <a:ext cx="11227185" cy="8835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3"/>
              </a:lnSpc>
            </a:pPr>
            <a:r>
              <a:rPr lang="en-US" sz="2977" b="true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2025:</a:t>
            </a: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Dopracování Case for support, webová stránka na stavbu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Rozplánování kroků a milníků na další 3 roky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Tichá aukce – navýšení cíle ze 100 000 Kč na 300 000 Kč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Vánoční kampaň – komunikační a fundraisingové propojení 2 akcí – zapojení firem, získání nových ID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b="true" sz="2977">
                <a:solidFill>
                  <a:srgbClr val="FFFFFF"/>
                </a:solidFill>
                <a:latin typeface="Social Gothic Bold"/>
                <a:ea typeface="Social Gothic Bold"/>
                <a:cs typeface="Social Gothic Bold"/>
                <a:sym typeface="Social Gothic Bold"/>
              </a:rPr>
              <a:t>2026:</a:t>
            </a: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Seznam filantropů a firem v regionu k oslovení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Infikovat uvnitř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  <a:r>
              <a:rPr lang="en-US" sz="29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kampaně pro individuální dárce a 1 na získání nových kontaktů</a:t>
            </a:r>
          </a:p>
          <a:p>
            <a:pPr algn="l">
              <a:lnSpc>
                <a:spcPts val="3823"/>
              </a:lnSpc>
            </a:pPr>
          </a:p>
          <a:p>
            <a:pPr algn="l">
              <a:lnSpc>
                <a:spcPts val="3823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26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65570" y="837883"/>
            <a:ext cx="3956859" cy="2143299"/>
            <a:chOff x="0" y="0"/>
            <a:chExt cx="5275812" cy="285773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75834" cy="2857754"/>
            </a:xfrm>
            <a:custGeom>
              <a:avLst/>
              <a:gdLst/>
              <a:ahLst/>
              <a:cxnLst/>
              <a:rect r="r" b="b" t="t" l="l"/>
              <a:pathLst>
                <a:path h="2857754" w="5275834">
                  <a:moveTo>
                    <a:pt x="0" y="0"/>
                  </a:moveTo>
                  <a:lnTo>
                    <a:pt x="5275834" y="0"/>
                  </a:lnTo>
                  <a:lnTo>
                    <a:pt x="5275834" y="2857754"/>
                  </a:lnTo>
                  <a:lnTo>
                    <a:pt x="0" y="2857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8" t="0" r="-177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5077522" y="3892247"/>
            <a:ext cx="8132957" cy="324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0"/>
              </a:lnSpc>
            </a:pPr>
            <a:r>
              <a:rPr lang="en-US" sz="99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Děkujeme za pozornost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555555" y="8062123"/>
            <a:ext cx="2090404" cy="1391952"/>
            <a:chOff x="0" y="0"/>
            <a:chExt cx="2787205" cy="18559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87142" cy="1855978"/>
            </a:xfrm>
            <a:custGeom>
              <a:avLst/>
              <a:gdLst/>
              <a:ahLst/>
              <a:cxnLst/>
              <a:rect r="r" b="b" t="t" l="l"/>
              <a:pathLst>
                <a:path h="1855978" w="2787142">
                  <a:moveTo>
                    <a:pt x="0" y="0"/>
                  </a:moveTo>
                  <a:lnTo>
                    <a:pt x="2787142" y="0"/>
                  </a:lnTo>
                  <a:lnTo>
                    <a:pt x="2787142" y="1855978"/>
                  </a:lnTo>
                  <a:lnTo>
                    <a:pt x="0" y="1855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2" b="2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727419" y="8098961"/>
            <a:ext cx="3115925" cy="1318276"/>
            <a:chOff x="0" y="0"/>
            <a:chExt cx="4154567" cy="17577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4551" cy="1757680"/>
            </a:xfrm>
            <a:custGeom>
              <a:avLst/>
              <a:gdLst/>
              <a:ahLst/>
              <a:cxnLst/>
              <a:rect r="r" b="b" t="t" l="l"/>
              <a:pathLst>
                <a:path h="1757680" w="4154551">
                  <a:moveTo>
                    <a:pt x="0" y="0"/>
                  </a:moveTo>
                  <a:lnTo>
                    <a:pt x="4154551" y="0"/>
                  </a:lnTo>
                  <a:lnTo>
                    <a:pt x="4154551" y="1757680"/>
                  </a:lnTo>
                  <a:lnTo>
                    <a:pt x="0" y="175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8229600" y="8144608"/>
            <a:ext cx="3691395" cy="1318276"/>
            <a:chOff x="0" y="0"/>
            <a:chExt cx="4921860" cy="1757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21885" cy="1757680"/>
            </a:xfrm>
            <a:custGeom>
              <a:avLst/>
              <a:gdLst/>
              <a:ahLst/>
              <a:cxnLst/>
              <a:rect r="r" b="b" t="t" l="l"/>
              <a:pathLst>
                <a:path h="1757680" w="4921885">
                  <a:moveTo>
                    <a:pt x="0" y="0"/>
                  </a:moveTo>
                  <a:lnTo>
                    <a:pt x="4921885" y="0"/>
                  </a:lnTo>
                  <a:lnTo>
                    <a:pt x="4921885" y="1757680"/>
                  </a:lnTo>
                  <a:lnTo>
                    <a:pt x="0" y="175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307251" y="8144608"/>
            <a:ext cx="4430110" cy="1364862"/>
            <a:chOff x="0" y="0"/>
            <a:chExt cx="5906813" cy="18198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906770" cy="1819783"/>
            </a:xfrm>
            <a:custGeom>
              <a:avLst/>
              <a:gdLst/>
              <a:ahLst/>
              <a:cxnLst/>
              <a:rect r="r" b="b" t="t" l="l"/>
              <a:pathLst>
                <a:path h="1819783" w="5906770">
                  <a:moveTo>
                    <a:pt x="0" y="0"/>
                  </a:moveTo>
                  <a:lnTo>
                    <a:pt x="5906770" y="0"/>
                  </a:lnTo>
                  <a:lnTo>
                    <a:pt x="5906770" y="1819783"/>
                  </a:lnTo>
                  <a:lnTo>
                    <a:pt x="0" y="1819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1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DAG3oyVKPnE</dc:identifier>
  <dcterms:modified xsi:type="dcterms:W3CDTF">2011-08-01T06:04:30Z</dcterms:modified>
  <cp:revision>1</cp:revision>
  <dc:title>kampaň šikovné místo pro šikovné lidi</dc:title>
</cp:coreProperties>
</file>