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Poppins" charset="1" panose="00000500000000000000"/>
      <p:regular r:id="rId21"/>
    </p:embeddedFont>
    <p:embeddedFont>
      <p:font typeface="League Spartan" charset="1" panose="00000800000000000000"/>
      <p:regular r:id="rId22"/>
    </p:embeddedFont>
    <p:embeddedFont>
      <p:font typeface="Poppins Bold" charset="1" panose="00000800000000000000"/>
      <p:regular r:id="rId23"/>
    </p:embeddedFont>
    <p:embeddedFont>
      <p:font typeface="Canva Sans" charset="1" panose="020B0503030501040103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Relationship Id="rId7" Target="../media/image38.png" Type="http://schemas.openxmlformats.org/officeDocument/2006/relationships/image"/><Relationship Id="rId8" Target="../media/image3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41.png" Type="http://schemas.openxmlformats.org/officeDocument/2006/relationships/image"/><Relationship Id="rId6" Target="../media/image4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44.sv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47.png" Type="http://schemas.openxmlformats.org/officeDocument/2006/relationships/image"/><Relationship Id="rId7" Target="../media/image48.svg" Type="http://schemas.openxmlformats.org/officeDocument/2006/relationships/image"/><Relationship Id="rId8" Target="../media/image49.png" Type="http://schemas.openxmlformats.org/officeDocument/2006/relationships/image"/><Relationship Id="rId9" Target="../media/image50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9.png" Type="http://schemas.openxmlformats.org/officeDocument/2006/relationships/image"/><Relationship Id="rId11" Target="../media/image60.svg" Type="http://schemas.openxmlformats.org/officeDocument/2006/relationships/image"/><Relationship Id="rId2" Target="../media/image51.png" Type="http://schemas.openxmlformats.org/officeDocument/2006/relationships/image"/><Relationship Id="rId3" Target="../media/image52.svg" Type="http://schemas.openxmlformats.org/officeDocument/2006/relationships/image"/><Relationship Id="rId4" Target="../media/image53.png" Type="http://schemas.openxmlformats.org/officeDocument/2006/relationships/image"/><Relationship Id="rId5" Target="../media/image54.svg" Type="http://schemas.openxmlformats.org/officeDocument/2006/relationships/image"/><Relationship Id="rId6" Target="../media/image55.png" Type="http://schemas.openxmlformats.org/officeDocument/2006/relationships/image"/><Relationship Id="rId7" Target="../media/image56.svg" Type="http://schemas.openxmlformats.org/officeDocument/2006/relationships/image"/><Relationship Id="rId8" Target="../media/image57.png" Type="http://schemas.openxmlformats.org/officeDocument/2006/relationships/image"/><Relationship Id="rId9" Target="../media/image5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1.png" Type="http://schemas.openxmlformats.org/officeDocument/2006/relationships/image"/><Relationship Id="rId3" Target="../media/image62.png" Type="http://schemas.openxmlformats.org/officeDocument/2006/relationships/image"/><Relationship Id="rId4" Target="../media/image63.svg" Type="http://schemas.openxmlformats.org/officeDocument/2006/relationships/image"/><Relationship Id="rId5" Target="../media/image64.png" Type="http://schemas.openxmlformats.org/officeDocument/2006/relationships/image"/><Relationship Id="rId6" Target="../media/image65.svg" Type="http://schemas.openxmlformats.org/officeDocument/2006/relationships/image"/><Relationship Id="rId7" Target="../media/image66.png" Type="http://schemas.openxmlformats.org/officeDocument/2006/relationships/image"/><Relationship Id="rId8" Target="../media/image67.png" Type="http://schemas.openxmlformats.org/officeDocument/2006/relationships/image"/><Relationship Id="rId9" Target="../media/image6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jpeg" Type="http://schemas.openxmlformats.org/officeDocument/2006/relationships/image"/><Relationship Id="rId5" Target="../media/image19.jpeg" Type="http://schemas.openxmlformats.org/officeDocument/2006/relationships/image"/><Relationship Id="rId6" Target="../media/image2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1.png" Type="http://schemas.openxmlformats.org/officeDocument/2006/relationships/image"/><Relationship Id="rId5" Target="../media/image29.pn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Relationship Id="rId7" Target="../media/image36.png" Type="http://schemas.openxmlformats.org/officeDocument/2006/relationships/image"/><Relationship Id="rId8" Target="../media/image3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6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075139" y="-2613670"/>
            <a:ext cx="26407388" cy="7757170"/>
          </a:xfrm>
          <a:custGeom>
            <a:avLst/>
            <a:gdLst/>
            <a:ahLst/>
            <a:cxnLst/>
            <a:rect r="r" b="b" t="t" l="l"/>
            <a:pathLst>
              <a:path h="7757170" w="26407388">
                <a:moveTo>
                  <a:pt x="0" y="0"/>
                </a:moveTo>
                <a:lnTo>
                  <a:pt x="26407388" y="0"/>
                </a:lnTo>
                <a:lnTo>
                  <a:pt x="26407388" y="7757170"/>
                </a:lnTo>
                <a:lnTo>
                  <a:pt x="0" y="7757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325426">
            <a:off x="-1357315" y="3469271"/>
            <a:ext cx="19411188" cy="18952378"/>
          </a:xfrm>
          <a:custGeom>
            <a:avLst/>
            <a:gdLst/>
            <a:ahLst/>
            <a:cxnLst/>
            <a:rect r="r" b="b" t="t" l="l"/>
            <a:pathLst>
              <a:path h="18952378" w="19411188">
                <a:moveTo>
                  <a:pt x="0" y="0"/>
                </a:moveTo>
                <a:lnTo>
                  <a:pt x="19411188" y="0"/>
                </a:lnTo>
                <a:lnTo>
                  <a:pt x="19411188" y="18952378"/>
                </a:lnTo>
                <a:lnTo>
                  <a:pt x="0" y="189523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83014" y="370002"/>
            <a:ext cx="9474564" cy="9606655"/>
          </a:xfrm>
          <a:custGeom>
            <a:avLst/>
            <a:gdLst/>
            <a:ahLst/>
            <a:cxnLst/>
            <a:rect r="r" b="b" t="t" l="l"/>
            <a:pathLst>
              <a:path h="9606655" w="9474564">
                <a:moveTo>
                  <a:pt x="0" y="0"/>
                </a:moveTo>
                <a:lnTo>
                  <a:pt x="9474564" y="0"/>
                </a:lnTo>
                <a:lnTo>
                  <a:pt x="9474564" y="9606655"/>
                </a:lnTo>
                <a:lnTo>
                  <a:pt x="0" y="96066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71295" y="1028700"/>
            <a:ext cx="7095342" cy="3763894"/>
          </a:xfrm>
          <a:custGeom>
            <a:avLst/>
            <a:gdLst/>
            <a:ahLst/>
            <a:cxnLst/>
            <a:rect r="r" b="b" t="t" l="l"/>
            <a:pathLst>
              <a:path h="3763894" w="7095342">
                <a:moveTo>
                  <a:pt x="0" y="0"/>
                </a:moveTo>
                <a:lnTo>
                  <a:pt x="7095342" y="0"/>
                </a:lnTo>
                <a:lnTo>
                  <a:pt x="7095342" y="3763894"/>
                </a:lnTo>
                <a:lnTo>
                  <a:pt x="0" y="376389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5725" r="0" b="-8767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8128555" y="751622"/>
            <a:ext cx="8421294" cy="9208175"/>
          </a:xfrm>
          <a:custGeom>
            <a:avLst/>
            <a:gdLst/>
            <a:ahLst/>
            <a:cxnLst/>
            <a:rect r="r" b="b" t="t" l="l"/>
            <a:pathLst>
              <a:path h="9208175" w="8421294">
                <a:moveTo>
                  <a:pt x="8421295" y="0"/>
                </a:moveTo>
                <a:lnTo>
                  <a:pt x="0" y="0"/>
                </a:lnTo>
                <a:lnTo>
                  <a:pt x="0" y="9208175"/>
                </a:lnTo>
                <a:lnTo>
                  <a:pt x="8421295" y="9208175"/>
                </a:lnTo>
                <a:lnTo>
                  <a:pt x="842129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46141" y="4845566"/>
            <a:ext cx="9911437" cy="510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6"/>
              </a:lnSpc>
            </a:pPr>
            <a:r>
              <a:rPr lang="en-US" sz="279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Přestupní stanice, nikoliv konečná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3917504" y="6680561"/>
            <a:ext cx="5649942" cy="3322399"/>
          </a:xfrm>
          <a:custGeom>
            <a:avLst/>
            <a:gdLst/>
            <a:ahLst/>
            <a:cxnLst/>
            <a:rect r="r" b="b" t="t" l="l"/>
            <a:pathLst>
              <a:path h="3322399" w="5649942">
                <a:moveTo>
                  <a:pt x="0" y="3322399"/>
                </a:moveTo>
                <a:lnTo>
                  <a:pt x="5649941" y="3322399"/>
                </a:lnTo>
                <a:lnTo>
                  <a:pt x="5649941" y="0"/>
                </a:lnTo>
                <a:lnTo>
                  <a:pt x="0" y="0"/>
                </a:lnTo>
                <a:lnTo>
                  <a:pt x="0" y="3322399"/>
                </a:lnTo>
                <a:close/>
              </a:path>
            </a:pathLst>
          </a:custGeom>
          <a:blipFill>
            <a:blip r:embed="rId2"/>
            <a:stretch>
              <a:fillRect l="0" t="-272" r="0" b="-27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468768" y="2815821"/>
            <a:ext cx="3419030" cy="2776354"/>
            <a:chOff x="0" y="0"/>
            <a:chExt cx="4558707" cy="3701805"/>
          </a:xfrm>
        </p:grpSpPr>
        <p:sp>
          <p:nvSpPr>
            <p:cNvPr name="Freeform 4" id="4"/>
            <p:cNvSpPr/>
            <p:nvPr/>
          </p:nvSpPr>
          <p:spPr>
            <a:xfrm flipH="false" flipV="false" rot="394227">
              <a:off x="171566" y="230541"/>
              <a:ext cx="4215576" cy="3240724"/>
            </a:xfrm>
            <a:custGeom>
              <a:avLst/>
              <a:gdLst/>
              <a:ahLst/>
              <a:cxnLst/>
              <a:rect r="r" b="b" t="t" l="l"/>
              <a:pathLst>
                <a:path h="3240724" w="4215576">
                  <a:moveTo>
                    <a:pt x="0" y="0"/>
                  </a:moveTo>
                  <a:lnTo>
                    <a:pt x="4215575" y="0"/>
                  </a:lnTo>
                  <a:lnTo>
                    <a:pt x="4215575" y="3240724"/>
                  </a:lnTo>
                  <a:lnTo>
                    <a:pt x="0" y="3240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754009" y="687793"/>
              <a:ext cx="3050690" cy="1834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6"/>
                </a:lnSpc>
                <a:spcBef>
                  <a:spcPct val="0"/>
                </a:spcBef>
              </a:pPr>
              <a:r>
                <a:rPr lang="en-US" sz="264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Ahoj, pamatuješ si nás?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79286" y="6476507"/>
            <a:ext cx="6476436" cy="5073585"/>
            <a:chOff x="0" y="0"/>
            <a:chExt cx="8635248" cy="676477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310352" cy="6764779"/>
            </a:xfrm>
            <a:custGeom>
              <a:avLst/>
              <a:gdLst/>
              <a:ahLst/>
              <a:cxnLst/>
              <a:rect r="r" b="b" t="t" l="l"/>
              <a:pathLst>
                <a:path h="6764779" w="5310352">
                  <a:moveTo>
                    <a:pt x="0" y="0"/>
                  </a:moveTo>
                  <a:lnTo>
                    <a:pt x="5310352" y="0"/>
                  </a:lnTo>
                  <a:lnTo>
                    <a:pt x="5310352" y="6764779"/>
                  </a:lnTo>
                  <a:lnTo>
                    <a:pt x="0" y="6764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202225">
              <a:off x="980216" y="934103"/>
              <a:ext cx="4057566" cy="3985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80"/>
                </a:lnSpc>
                <a:spcBef>
                  <a:spcPct val="0"/>
                </a:spcBef>
              </a:pPr>
              <a:r>
                <a:rPr lang="en-US" sz="1843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Zapojíme sportovce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293027">
              <a:off x="788608" y="3733512"/>
              <a:ext cx="4054698" cy="351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32"/>
                </a:lnSpc>
                <a:spcBef>
                  <a:spcPct val="0"/>
                </a:spcBef>
              </a:pPr>
              <a:r>
                <a:rPr lang="en-US" sz="1594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Strategie a plánování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175765">
              <a:off x="1707913" y="2367127"/>
              <a:ext cx="6921842" cy="4872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40"/>
                </a:lnSpc>
                <a:spcBef>
                  <a:spcPct val="0"/>
                </a:spcBef>
              </a:pPr>
              <a:r>
                <a:rPr lang="en-US" sz="2172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Naši dárci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179462">
              <a:off x="1964174" y="1403527"/>
              <a:ext cx="2340431" cy="2113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30"/>
                </a:lnSpc>
                <a:spcBef>
                  <a:spcPct val="0"/>
                </a:spcBef>
              </a:pPr>
              <a:r>
                <a:rPr lang="en-US" sz="95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100 km do cíle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174489">
              <a:off x="1954825" y="2722688"/>
              <a:ext cx="1401668" cy="2728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50"/>
                </a:lnSpc>
                <a:spcBef>
                  <a:spcPct val="0"/>
                </a:spcBef>
              </a:pPr>
              <a:r>
                <a:rPr lang="en-US" sz="125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10 </a:t>
              </a:r>
              <a:r>
                <a:rPr lang="en-US" b="true" sz="125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km do cíle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293733">
              <a:off x="1599031" y="4095189"/>
              <a:ext cx="1401668" cy="2728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50"/>
                </a:lnSpc>
                <a:spcBef>
                  <a:spcPct val="0"/>
                </a:spcBef>
              </a:pPr>
              <a:r>
                <a:rPr lang="en-US" sz="125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 </a:t>
              </a:r>
              <a:r>
                <a:rPr lang="en-US" b="true" sz="125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km do cíle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9675590" y="3374847"/>
            <a:ext cx="6234084" cy="7238414"/>
          </a:xfrm>
          <a:custGeom>
            <a:avLst/>
            <a:gdLst/>
            <a:ahLst/>
            <a:cxnLst/>
            <a:rect r="r" b="b" t="t" l="l"/>
            <a:pathLst>
              <a:path h="7238414" w="6234084">
                <a:moveTo>
                  <a:pt x="0" y="0"/>
                </a:moveTo>
                <a:lnTo>
                  <a:pt x="6234085" y="0"/>
                </a:lnTo>
                <a:lnTo>
                  <a:pt x="6234085" y="7238415"/>
                </a:lnTo>
                <a:lnTo>
                  <a:pt x="0" y="72384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689318" y="5448300"/>
            <a:ext cx="3332655" cy="4838700"/>
          </a:xfrm>
          <a:custGeom>
            <a:avLst/>
            <a:gdLst/>
            <a:ahLst/>
            <a:cxnLst/>
            <a:rect r="r" b="b" t="t" l="l"/>
            <a:pathLst>
              <a:path h="4838700" w="3332655">
                <a:moveTo>
                  <a:pt x="0" y="0"/>
                </a:moveTo>
                <a:lnTo>
                  <a:pt x="3332655" y="0"/>
                </a:lnTo>
                <a:lnTo>
                  <a:pt x="3332655" y="4838700"/>
                </a:lnTo>
                <a:lnTo>
                  <a:pt x="0" y="483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06762" y="532257"/>
            <a:ext cx="15474476" cy="2127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70"/>
              </a:lnSpc>
            </a:pPr>
            <a:r>
              <a:rPr lang="en-US" sz="6515">
                <a:solidFill>
                  <a:srgbClr val="2E69B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Komunikace, péče a kontinuita</a:t>
            </a:r>
          </a:p>
          <a:p>
            <a:pPr algn="ctr">
              <a:lnSpc>
                <a:spcPts val="8470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722381" y="1906756"/>
            <a:ext cx="11499441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8"/>
              </a:lnSpc>
            </a:pPr>
            <a:r>
              <a:rPr lang="en-US" sz="3799" spc="7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Nový člen týmu</a:t>
            </a:r>
          </a:p>
          <a:p>
            <a:pPr algn="l">
              <a:lnSpc>
                <a:spcPts val="3478"/>
              </a:lnSpc>
            </a:pPr>
            <a:r>
              <a:rPr lang="en-US" sz="2899" spc="5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zna</a:t>
            </a:r>
            <a:r>
              <a:rPr lang="en-US" sz="2899" spc="5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mená nové nápady, energii a lepší rozdělení práce.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22381" y="4877800"/>
            <a:ext cx="11070252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8"/>
              </a:lnSpc>
            </a:pPr>
            <a:r>
              <a:rPr lang="en-US" sz="3799" spc="7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Nebát se říct si </a:t>
            </a:r>
          </a:p>
          <a:p>
            <a:pPr algn="l">
              <a:lnSpc>
                <a:spcPts val="3478"/>
              </a:lnSpc>
            </a:pPr>
            <a:r>
              <a:rPr lang="en-US" sz="2899" spc="5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 podporu, z</a:t>
            </a:r>
            <a:r>
              <a:rPr lang="en-US" sz="2899" spc="5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droje nebo pomoc je klíč k efektivnímu fungování.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722381" y="3172825"/>
            <a:ext cx="9909333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8"/>
              </a:lnSpc>
            </a:pPr>
            <a:r>
              <a:rPr lang="en-US" sz="3799" spc="7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Komunikace a kontinuita</a:t>
            </a:r>
          </a:p>
          <a:p>
            <a:pPr algn="l">
              <a:lnSpc>
                <a:spcPts val="3478"/>
              </a:lnSpc>
            </a:pPr>
            <a:r>
              <a:rPr lang="en-US" sz="2899" spc="5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přináší výsledky – každý příspěvek, re</a:t>
            </a:r>
            <a:r>
              <a:rPr lang="en-US" sz="2899" spc="5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akce nebo žádost o zapojení se počítá.</a:t>
            </a:r>
          </a:p>
        </p:txBody>
      </p:sp>
      <p:sp>
        <p:nvSpPr>
          <p:cNvPr name="TextBox 20" id="20"/>
          <p:cNvSpPr txBox="true"/>
          <p:nvPr/>
        </p:nvSpPr>
        <p:spPr>
          <a:xfrm rot="-283233">
            <a:off x="12458164" y="7938045"/>
            <a:ext cx="2205186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Test č. 2</a:t>
            </a:r>
          </a:p>
        </p:txBody>
      </p:sp>
    </p:spTree>
  </p:cSld>
  <p:clrMapOvr>
    <a:masterClrMapping/>
  </p:clrMapOvr>
  <p:transition spd="slow">
    <p:push dir="l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369289" y="642646"/>
            <a:ext cx="9679465" cy="9953177"/>
          </a:xfrm>
          <a:custGeom>
            <a:avLst/>
            <a:gdLst/>
            <a:ahLst/>
            <a:cxnLst/>
            <a:rect r="r" b="b" t="t" l="l"/>
            <a:pathLst>
              <a:path h="9953177" w="9679465">
                <a:moveTo>
                  <a:pt x="0" y="0"/>
                </a:moveTo>
                <a:lnTo>
                  <a:pt x="9679465" y="0"/>
                </a:lnTo>
                <a:lnTo>
                  <a:pt x="9679465" y="9953178"/>
                </a:lnTo>
                <a:lnTo>
                  <a:pt x="0" y="9953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-5400000">
            <a:off x="-7813258" y="7126352"/>
            <a:ext cx="17259300" cy="715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4400">
                <a:solidFill>
                  <a:srgbClr val="2E69B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Realita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372098" y="1010773"/>
            <a:ext cx="15269698" cy="4046314"/>
            <a:chOff x="0" y="0"/>
            <a:chExt cx="20359597" cy="539508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47625"/>
              <a:ext cx="17448795" cy="5031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Pravidelný newsletter buduje důvěryhodnost.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517438"/>
              <a:ext cx="20359597" cy="5126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Dárci chtějí vě</a:t>
              </a:r>
              <a:r>
                <a:rPr lang="en-US" sz="2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dět, že jejich podpora má smysl – cítí se součástí našeho příběhu.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230120"/>
              <a:ext cx="17448795" cy="5031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Otevřenost posiluje vztah s podporovateli.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790402"/>
              <a:ext cx="20359597" cy="5126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Nebojím</a:t>
              </a:r>
              <a:r>
                <a:rPr lang="en-US" sz="2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 se mluvit o výzvách i o radostech – upřímnost vytváří důvěru.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2509433"/>
              <a:ext cx="17448795" cy="5031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Odvaha říct si o podporu je součástí profesionality.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3069715"/>
              <a:ext cx="20359597" cy="5126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Nežádáme, nabízím</a:t>
              </a:r>
              <a:r>
                <a:rPr lang="en-US" sz="2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 možnost stát se součástí dobré věci.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3788747"/>
              <a:ext cx="18664707" cy="5031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Komunikace není jednorázová akce, ale dlouhodobá péče.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4349029"/>
              <a:ext cx="20359597" cy="1046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Každá zpráva,</a:t>
              </a:r>
              <a:r>
                <a:rPr lang="en-US" sz="2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poděkování nebo pozvánka udržuje vztah živý.</a:t>
              </a:r>
            </a:p>
            <a:p>
              <a:pPr algn="l">
                <a:lnSpc>
                  <a:spcPts val="321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-5400000">
            <a:off x="-997684" y="2484954"/>
            <a:ext cx="3628153" cy="715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4400">
                <a:solidFill>
                  <a:srgbClr val="2E69B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Představa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372098" y="8253795"/>
            <a:ext cx="16008439" cy="1562969"/>
            <a:chOff x="0" y="0"/>
            <a:chExt cx="21344586" cy="2083959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57150"/>
              <a:ext cx="18292960" cy="14234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21"/>
                </a:lnSpc>
              </a:pPr>
              <a:r>
                <a:rPr lang="en-US" sz="3157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43 nových dárců za rok 2025.</a:t>
              </a:r>
            </a:p>
            <a:p>
              <a:pPr algn="l">
                <a:lnSpc>
                  <a:spcPts val="4421"/>
                </a:lnSpc>
              </a:pPr>
              <a:r>
                <a:rPr lang="en-US" sz="3157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14 dárců darovalo znovu nebo více než v roce 2024.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271003"/>
              <a:ext cx="21344586" cy="8129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81"/>
                </a:lnSpc>
              </a:pPr>
              <a:r>
                <a:rPr lang="en-US" sz="355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Celkem 32 dárců, kteří darovali více než 5 000 Kč.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372098" y="5392540"/>
            <a:ext cx="13321513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 odeslaných newsletterů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72098" y="5731630"/>
            <a:ext cx="9997191" cy="84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informovali jsme naše podporovatele o dění a dopadu jejich příspěvků.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72098" y="6689789"/>
            <a:ext cx="12515320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 uskutečněná setkání s podporovateli, jedno další nás čeká o Vánocích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72098" y="7028880"/>
            <a:ext cx="10203685" cy="84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setkání byla příležitostí poděkovat a ukázat, jak jejich podpora skutečně pomáhá.</a:t>
            </a:r>
          </a:p>
        </p:txBody>
      </p:sp>
    </p:spTree>
  </p:cSld>
  <p:clrMapOvr>
    <a:masterClrMapping/>
  </p:clrMapOvr>
  <p:transition spd="slow">
    <p:push dir="l"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242927">
            <a:off x="8323302" y="7706457"/>
            <a:ext cx="5561633" cy="3270470"/>
          </a:xfrm>
          <a:custGeom>
            <a:avLst/>
            <a:gdLst/>
            <a:ahLst/>
            <a:cxnLst/>
            <a:rect r="r" b="b" t="t" l="l"/>
            <a:pathLst>
              <a:path h="3270470" w="5561633">
                <a:moveTo>
                  <a:pt x="5561634" y="3270470"/>
                </a:moveTo>
                <a:lnTo>
                  <a:pt x="0" y="3270470"/>
                </a:lnTo>
                <a:lnTo>
                  <a:pt x="0" y="0"/>
                </a:lnTo>
                <a:lnTo>
                  <a:pt x="5561634" y="0"/>
                </a:lnTo>
                <a:lnTo>
                  <a:pt x="5561634" y="3270470"/>
                </a:lnTo>
                <a:close/>
              </a:path>
            </a:pathLst>
          </a:custGeom>
          <a:blipFill>
            <a:blip r:embed="rId2"/>
            <a:stretch>
              <a:fillRect l="0" t="-272" r="0" b="-27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571263" y="787378"/>
            <a:ext cx="12992910" cy="1078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64"/>
              </a:lnSpc>
            </a:pPr>
            <a:r>
              <a:rPr lang="en-US" sz="6665">
                <a:solidFill>
                  <a:srgbClr val="2E69B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Bez základů není růst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3824424" y="5632076"/>
            <a:ext cx="7108772" cy="5568951"/>
            <a:chOff x="0" y="0"/>
            <a:chExt cx="9478362" cy="742526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828835" cy="7425268"/>
            </a:xfrm>
            <a:custGeom>
              <a:avLst/>
              <a:gdLst/>
              <a:ahLst/>
              <a:cxnLst/>
              <a:rect r="r" b="b" t="t" l="l"/>
              <a:pathLst>
                <a:path h="7425268" w="5828835">
                  <a:moveTo>
                    <a:pt x="0" y="0"/>
                  </a:moveTo>
                  <a:lnTo>
                    <a:pt x="5828835" y="0"/>
                  </a:lnTo>
                  <a:lnTo>
                    <a:pt x="5828835" y="7425268"/>
                  </a:lnTo>
                  <a:lnTo>
                    <a:pt x="0" y="7425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202225">
              <a:off x="1076119" y="1018575"/>
              <a:ext cx="4453732" cy="4441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32"/>
                </a:lnSpc>
                <a:spcBef>
                  <a:spcPct val="0"/>
                </a:spcBef>
              </a:pPr>
              <a:r>
                <a:rPr lang="en-US" sz="2023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Zapojíme sportovce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293027">
              <a:off x="865486" y="4100823"/>
              <a:ext cx="4450584" cy="3827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49"/>
                </a:lnSpc>
                <a:spcBef>
                  <a:spcPct val="0"/>
                </a:spcBef>
              </a:pPr>
              <a:r>
                <a:rPr lang="en-US" sz="1749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Strategie a plánování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175765">
              <a:off x="1874548" y="2602892"/>
              <a:ext cx="7597665" cy="530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37"/>
                </a:lnSpc>
                <a:spcBef>
                  <a:spcPct val="0"/>
                </a:spcBef>
              </a:pPr>
              <a:r>
                <a:rPr lang="en-US" sz="2384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Naši dárci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179462">
              <a:off x="2155900" y="1542421"/>
              <a:ext cx="2568942" cy="2301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59"/>
                </a:lnSpc>
                <a:spcBef>
                  <a:spcPct val="0"/>
                </a:spcBef>
              </a:pPr>
              <a:r>
                <a:rPr lang="en-US" sz="1042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100 km do cíle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174489">
              <a:off x="2145882" y="2980861"/>
              <a:ext cx="1538522" cy="307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21"/>
                </a:lnSpc>
                <a:spcBef>
                  <a:spcPct val="0"/>
                </a:spcBef>
              </a:pPr>
              <a:r>
                <a:rPr lang="en-US" sz="1372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10 </a:t>
              </a:r>
              <a:r>
                <a:rPr lang="en-US" b="true" sz="1372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km do cíle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293733">
              <a:off x="1755481" y="4487377"/>
              <a:ext cx="1538522" cy="307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21"/>
                </a:lnSpc>
                <a:spcBef>
                  <a:spcPct val="0"/>
                </a:spcBef>
              </a:pPr>
              <a:r>
                <a:rPr lang="en-US" sz="1372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 </a:t>
              </a:r>
              <a:r>
                <a:rPr lang="en-US" b="true" sz="1372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km do cíle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-1523603">
            <a:off x="564336" y="2658151"/>
            <a:ext cx="4867856" cy="5206263"/>
          </a:xfrm>
          <a:custGeom>
            <a:avLst/>
            <a:gdLst/>
            <a:ahLst/>
            <a:cxnLst/>
            <a:rect r="r" b="b" t="t" l="l"/>
            <a:pathLst>
              <a:path h="5206263" w="4867856">
                <a:moveTo>
                  <a:pt x="0" y="0"/>
                </a:moveTo>
                <a:lnTo>
                  <a:pt x="4867855" y="0"/>
                </a:lnTo>
                <a:lnTo>
                  <a:pt x="4867855" y="5206263"/>
                </a:lnTo>
                <a:lnTo>
                  <a:pt x="0" y="52062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5615350" y="3625352"/>
            <a:ext cx="11499441" cy="3866178"/>
            <a:chOff x="0" y="0"/>
            <a:chExt cx="15332588" cy="5154903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9525"/>
              <a:ext cx="15332588" cy="1336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8"/>
                </a:lnSpc>
              </a:pPr>
              <a:r>
                <a:rPr lang="en-US" sz="3799" spc="75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Fundraiser.</a:t>
              </a:r>
            </a:p>
            <a:p>
              <a:pPr algn="l">
                <a:lnSpc>
                  <a:spcPts val="3478"/>
                </a:lnSpc>
              </a:pPr>
              <a:r>
                <a:rPr lang="en-US" sz="2899" spc="57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Jasné role a od</a:t>
              </a:r>
              <a:r>
                <a:rPr lang="en-US" sz="2899" spc="57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povědnosti.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3818228"/>
              <a:ext cx="14760336" cy="1336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8"/>
                </a:lnSpc>
              </a:pPr>
              <a:r>
                <a:rPr lang="en-US" sz="3799" spc="75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Strategie, cíle a KPI.</a:t>
              </a:r>
            </a:p>
            <a:p>
              <a:pPr algn="l">
                <a:lnSpc>
                  <a:spcPts val="3478"/>
                </a:lnSpc>
              </a:pPr>
              <a:r>
                <a:rPr lang="en-US" sz="2899" spc="57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Víme kam chceme a jak se tam dostaneme.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881998"/>
              <a:ext cx="13212444" cy="1336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8"/>
                </a:lnSpc>
              </a:pPr>
              <a:r>
                <a:rPr lang="en-US" sz="3799" spc="75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Spolupráce.</a:t>
              </a:r>
            </a:p>
            <a:p>
              <a:pPr algn="l">
                <a:lnSpc>
                  <a:spcPts val="3478"/>
                </a:lnSpc>
              </a:pPr>
              <a:r>
                <a:rPr lang="en-US" sz="2899" spc="57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Propojení napříč týmem</a:t>
              </a:r>
              <a:r>
                <a:rPr lang="en-US" sz="2899" spc="57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.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28700" y="7918444"/>
            <a:ext cx="6832217" cy="1653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518"/>
              </a:lnSpc>
            </a:pPr>
            <a:r>
              <a:rPr lang="en-US" sz="9656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Testujeme</a:t>
            </a:r>
          </a:p>
        </p:txBody>
      </p:sp>
      <p:sp>
        <p:nvSpPr>
          <p:cNvPr name="TextBox 18" id="18"/>
          <p:cNvSpPr txBox="true"/>
          <p:nvPr/>
        </p:nvSpPr>
        <p:spPr>
          <a:xfrm rot="-1467102">
            <a:off x="2319679" y="4665478"/>
            <a:ext cx="1317742" cy="816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476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č. 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615350" y="2209107"/>
            <a:ext cx="9862581" cy="79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Ověřujeme, zda: tým funguje, každý ví, co má dělat, komunikace šlape a máme jasnou strategii s cíli a cestou k nim.</a:t>
            </a:r>
          </a:p>
        </p:txBody>
      </p:sp>
    </p:spTree>
  </p:cSld>
  <p:clrMapOvr>
    <a:masterClrMapping/>
  </p:clrMapOvr>
  <p:transition spd="slow">
    <p:push dir="l"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099459" y="5717909"/>
            <a:ext cx="26407388" cy="7757170"/>
          </a:xfrm>
          <a:custGeom>
            <a:avLst/>
            <a:gdLst/>
            <a:ahLst/>
            <a:cxnLst/>
            <a:rect r="r" b="b" t="t" l="l"/>
            <a:pathLst>
              <a:path h="7757170" w="26407388">
                <a:moveTo>
                  <a:pt x="0" y="0"/>
                </a:moveTo>
                <a:lnTo>
                  <a:pt x="26407388" y="0"/>
                </a:lnTo>
                <a:lnTo>
                  <a:pt x="26407388" y="7757171"/>
                </a:lnTo>
                <a:lnTo>
                  <a:pt x="0" y="77571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7548186" y="2317390"/>
            <a:ext cx="1595814" cy="752027"/>
          </a:xfrm>
          <a:custGeom>
            <a:avLst/>
            <a:gdLst/>
            <a:ahLst/>
            <a:cxnLst/>
            <a:rect r="r" b="b" t="t" l="l"/>
            <a:pathLst>
              <a:path h="752027" w="1595814">
                <a:moveTo>
                  <a:pt x="0" y="0"/>
                </a:moveTo>
                <a:lnTo>
                  <a:pt x="1595814" y="0"/>
                </a:lnTo>
                <a:lnTo>
                  <a:pt x="1595814" y="752028"/>
                </a:lnTo>
                <a:lnTo>
                  <a:pt x="0" y="752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9071" y="7376017"/>
            <a:ext cx="15295005" cy="879463"/>
          </a:xfrm>
          <a:custGeom>
            <a:avLst/>
            <a:gdLst/>
            <a:ahLst/>
            <a:cxnLst/>
            <a:rect r="r" b="b" t="t" l="l"/>
            <a:pathLst>
              <a:path h="879463" w="15295005">
                <a:moveTo>
                  <a:pt x="0" y="0"/>
                </a:moveTo>
                <a:lnTo>
                  <a:pt x="15295006" y="0"/>
                </a:lnTo>
                <a:lnTo>
                  <a:pt x="15295006" y="879463"/>
                </a:lnTo>
                <a:lnTo>
                  <a:pt x="0" y="8794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851524" y="3278968"/>
            <a:ext cx="2989138" cy="2802317"/>
          </a:xfrm>
          <a:custGeom>
            <a:avLst/>
            <a:gdLst/>
            <a:ahLst/>
            <a:cxnLst/>
            <a:rect r="r" b="b" t="t" l="l"/>
            <a:pathLst>
              <a:path h="2802317" w="2989138">
                <a:moveTo>
                  <a:pt x="0" y="0"/>
                </a:moveTo>
                <a:lnTo>
                  <a:pt x="2989138" y="0"/>
                </a:lnTo>
                <a:lnTo>
                  <a:pt x="2989138" y="2802316"/>
                </a:lnTo>
                <a:lnTo>
                  <a:pt x="0" y="28023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739083" y="952648"/>
            <a:ext cx="3507525" cy="1157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245"/>
              </a:lnSpc>
            </a:pPr>
            <a:r>
              <a:rPr lang="en-US" sz="7111">
                <a:solidFill>
                  <a:srgbClr val="2E69B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Realita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89071" y="952500"/>
            <a:ext cx="5693251" cy="1157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30"/>
              </a:lnSpc>
            </a:pPr>
            <a:r>
              <a:rPr lang="en-US" sz="7100">
                <a:solidFill>
                  <a:srgbClr val="2E69B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Představa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25550" y="2465439"/>
            <a:ext cx="4505214" cy="39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Všechno funguje dobře.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25550" y="3216644"/>
            <a:ext cx="4505214" cy="79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Dárci nám dají peníze a podpoří nás automaticky.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25550" y="4367899"/>
            <a:ext cx="4505214" cy="39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Fundraising je jednoduchý.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25550" y="5119104"/>
            <a:ext cx="4505214" cy="39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Vše zvládnu sám.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9231559" y="2319507"/>
            <a:ext cx="7015049" cy="3595371"/>
            <a:chOff x="0" y="0"/>
            <a:chExt cx="9353399" cy="4793827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57150"/>
              <a:ext cx="9353399" cy="1046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Nastavení a udržování procesů nám pomohlo vidět cestu jasněji.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211157"/>
              <a:ext cx="9353399" cy="1046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Říkáme si, o to, co potřebujeme – vztahy s dárci upevňují jejich ochotu nás podporovat.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2479464"/>
              <a:ext cx="9353399" cy="1046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Fundraising ve skutečnosti vyžaduje systematickou práci a propojení týmů.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3747771"/>
              <a:ext cx="9353399" cy="1046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Zapojení celého týmu je nejlepší cesta, jak uspět.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3749181" y="8246221"/>
            <a:ext cx="3510119" cy="602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3536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Nastavujeme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72903" y="6222459"/>
            <a:ext cx="2034949" cy="602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3536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Základ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992780" y="6112424"/>
            <a:ext cx="2746303" cy="602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3536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Současnost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420023" y="8246221"/>
            <a:ext cx="2469255" cy="602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3536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Víme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50265" y="6755741"/>
            <a:ext cx="6368930" cy="39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Stabilní tým, každý zná svou roli.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513630" y="8848865"/>
            <a:ext cx="7986309" cy="79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Marketing, PR a fundraising se propojují, aby fungovaly jako jednotný celek.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060857" y="6767687"/>
            <a:ext cx="8610149" cy="39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Definujeme osu cílů a jasně stanovujeme, kam směřujeme.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819647" y="8848865"/>
            <a:ext cx="6997744" cy="79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Poměr materiální a peněžní podpory a optimalizujeme zdroje.</a:t>
            </a:r>
          </a:p>
        </p:txBody>
      </p:sp>
    </p:spTree>
  </p:cSld>
  <p:clrMapOvr>
    <a:masterClrMapping/>
  </p:clrMapOvr>
  <p:transition spd="slow">
    <p:push dir="l"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943669"/>
            <a:ext cx="18288000" cy="988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4"/>
              </a:lnSpc>
            </a:pPr>
            <a:r>
              <a:rPr lang="en-US" sz="6149">
                <a:solidFill>
                  <a:srgbClr val="2E69B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 co dál?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03787" y="0"/>
            <a:ext cx="18410629" cy="11876261"/>
            <a:chOff x="0" y="0"/>
            <a:chExt cx="24547506" cy="158350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2899265"/>
              <a:ext cx="901851" cy="1341030"/>
            </a:xfrm>
            <a:custGeom>
              <a:avLst/>
              <a:gdLst/>
              <a:ahLst/>
              <a:cxnLst/>
              <a:rect r="r" b="b" t="t" l="l"/>
              <a:pathLst>
                <a:path h="1341030" w="901851">
                  <a:moveTo>
                    <a:pt x="0" y="0"/>
                  </a:moveTo>
                  <a:lnTo>
                    <a:pt x="901851" y="0"/>
                  </a:lnTo>
                  <a:lnTo>
                    <a:pt x="901851" y="1341030"/>
                  </a:lnTo>
                  <a:lnTo>
                    <a:pt x="0" y="1341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3711961" y="0"/>
              <a:ext cx="20835545" cy="15835014"/>
            </a:xfrm>
            <a:custGeom>
              <a:avLst/>
              <a:gdLst/>
              <a:ahLst/>
              <a:cxnLst/>
              <a:rect r="r" b="b" t="t" l="l"/>
              <a:pathLst>
                <a:path h="15835014" w="20835545">
                  <a:moveTo>
                    <a:pt x="0" y="0"/>
                  </a:moveTo>
                  <a:lnTo>
                    <a:pt x="20835545" y="0"/>
                  </a:lnTo>
                  <a:lnTo>
                    <a:pt x="20835545" y="15835014"/>
                  </a:lnTo>
                  <a:lnTo>
                    <a:pt x="0" y="15835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1186223" y="4686804"/>
              <a:ext cx="21968888" cy="2849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34"/>
                </a:lnSpc>
              </a:pPr>
            </a:p>
            <a:p>
              <a:pPr algn="l">
                <a:lnSpc>
                  <a:spcPts val="4334"/>
                </a:lnSpc>
              </a:pP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Připr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vu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je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 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ň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přestavb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ě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kuchyně pro 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naše 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klienty,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zap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ojili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js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 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se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 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inici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ati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omá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hej p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hybem a Giving Tuesday, a ve spolupráci s městskou knihovnou pořádáme charitativní bazárek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186223" y="4686804"/>
              <a:ext cx="15583455" cy="6837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34"/>
                </a:lnSpc>
              </a:pPr>
              <a:r>
                <a:rPr lang="en-US" sz="3096">
                  <a:solidFill>
                    <a:srgbClr val="9CD0B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Testujeme</a:t>
              </a:r>
              <a:r>
                <a:rPr lang="en-US" sz="3096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nové kampaně a formáty akcí.</a:t>
              </a:r>
              <a:r>
                <a:rPr lang="en-US" sz="3096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186223" y="8379876"/>
              <a:ext cx="21968888" cy="14343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34"/>
                </a:lnSpc>
              </a:pP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Aby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byly silno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podporou pro fundraising – tým jsme posílili o kolegyni na focení a videa. Hledáme ambasadory, kteří sdílí naše hodnoty.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186223" y="7713973"/>
              <a:ext cx="20170547" cy="6837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34"/>
                </a:lnSpc>
              </a:pPr>
              <a:r>
                <a:rPr lang="en-US" sz="3096">
                  <a:solidFill>
                    <a:srgbClr val="F7C70D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Startujeme</a:t>
              </a:r>
              <a:r>
                <a:rPr lang="en-US" sz="3096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marketing a sociální sítě.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1186223" y="10844929"/>
              <a:ext cx="21968888" cy="14343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34"/>
                </a:lnSpc>
              </a:pP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Víme, kdo jsou, co je zajímá a jak s nimi komunikovat. Používáme Darujme a říkáme si o pomoc.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1186223" y="10179025"/>
              <a:ext cx="21327241" cy="6837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34"/>
                </a:lnSpc>
              </a:pPr>
              <a:r>
                <a:rPr lang="en-US" sz="3096">
                  <a:solidFill>
                    <a:srgbClr val="4E82D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Pečujeme</a:t>
              </a:r>
              <a:r>
                <a:rPr lang="en-US" sz="3096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o naše kontakty a efektivně získáváme nové.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186223" y="2940375"/>
              <a:ext cx="20754560" cy="6838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33"/>
                </a:lnSpc>
              </a:pPr>
              <a:r>
                <a:rPr lang="en-US" sz="3095">
                  <a:solidFill>
                    <a:srgbClr val="82C0E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Pokračujeme </a:t>
              </a:r>
              <a:r>
                <a:rPr lang="en-US" sz="3095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v Benefičním běhu.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186223" y="3615207"/>
              <a:ext cx="21968888" cy="7123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34"/>
                </a:lnSpc>
              </a:pP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Využí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vá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 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kušen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os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z minulého ro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č</a:t>
              </a:r>
              <a:r>
                <a:rPr lang="en-US" sz="30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níku k lepší přípravě a zapojení účastníků.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0" y="4742378"/>
              <a:ext cx="901851" cy="1341030"/>
            </a:xfrm>
            <a:custGeom>
              <a:avLst/>
              <a:gdLst/>
              <a:ahLst/>
              <a:cxnLst/>
              <a:rect r="r" b="b" t="t" l="l"/>
              <a:pathLst>
                <a:path h="1341030" w="901851">
                  <a:moveTo>
                    <a:pt x="0" y="0"/>
                  </a:moveTo>
                  <a:lnTo>
                    <a:pt x="901851" y="0"/>
                  </a:lnTo>
                  <a:lnTo>
                    <a:pt x="901851" y="1341030"/>
                  </a:lnTo>
                  <a:lnTo>
                    <a:pt x="0" y="1341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7917507"/>
              <a:ext cx="901851" cy="1341030"/>
            </a:xfrm>
            <a:custGeom>
              <a:avLst/>
              <a:gdLst/>
              <a:ahLst/>
              <a:cxnLst/>
              <a:rect r="r" b="b" t="t" l="l"/>
              <a:pathLst>
                <a:path h="1341030" w="901851">
                  <a:moveTo>
                    <a:pt x="0" y="0"/>
                  </a:moveTo>
                  <a:lnTo>
                    <a:pt x="901851" y="0"/>
                  </a:lnTo>
                  <a:lnTo>
                    <a:pt x="901851" y="1341030"/>
                  </a:lnTo>
                  <a:lnTo>
                    <a:pt x="0" y="1341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10241484"/>
              <a:ext cx="901851" cy="1341030"/>
            </a:xfrm>
            <a:custGeom>
              <a:avLst/>
              <a:gdLst/>
              <a:ahLst/>
              <a:cxnLst/>
              <a:rect r="r" b="b" t="t" l="l"/>
              <a:pathLst>
                <a:path h="1341030" w="901851">
                  <a:moveTo>
                    <a:pt x="0" y="0"/>
                  </a:moveTo>
                  <a:lnTo>
                    <a:pt x="901851" y="0"/>
                  </a:lnTo>
                  <a:lnTo>
                    <a:pt x="901851" y="1341030"/>
                  </a:lnTo>
                  <a:lnTo>
                    <a:pt x="0" y="1341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  <p:transition spd="slow">
    <p:push dir="l"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6263" y="-243771"/>
            <a:ext cx="5386096" cy="10212031"/>
            <a:chOff x="0" y="0"/>
            <a:chExt cx="7181462" cy="136160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668355" y="10011552"/>
              <a:ext cx="4381211" cy="1566283"/>
            </a:xfrm>
            <a:custGeom>
              <a:avLst/>
              <a:gdLst/>
              <a:ahLst/>
              <a:cxnLst/>
              <a:rect r="r" b="b" t="t" l="l"/>
              <a:pathLst>
                <a:path h="1566283" w="4381211">
                  <a:moveTo>
                    <a:pt x="0" y="0"/>
                  </a:moveTo>
                  <a:lnTo>
                    <a:pt x="4381211" y="0"/>
                  </a:lnTo>
                  <a:lnTo>
                    <a:pt x="4381211" y="1566283"/>
                  </a:lnTo>
                  <a:lnTo>
                    <a:pt x="0" y="1566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738002" y="6397615"/>
              <a:ext cx="3705457" cy="1567693"/>
            </a:xfrm>
            <a:custGeom>
              <a:avLst/>
              <a:gdLst/>
              <a:ahLst/>
              <a:cxnLst/>
              <a:rect r="r" b="b" t="t" l="l"/>
              <a:pathLst>
                <a:path h="1567693" w="3705457">
                  <a:moveTo>
                    <a:pt x="0" y="0"/>
                  </a:moveTo>
                  <a:lnTo>
                    <a:pt x="3705457" y="0"/>
                  </a:lnTo>
                  <a:lnTo>
                    <a:pt x="3705457" y="1567693"/>
                  </a:lnTo>
                  <a:lnTo>
                    <a:pt x="0" y="156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371600" y="7965308"/>
              <a:ext cx="4974721" cy="1529727"/>
            </a:xfrm>
            <a:custGeom>
              <a:avLst/>
              <a:gdLst/>
              <a:ahLst/>
              <a:cxnLst/>
              <a:rect r="r" b="b" t="t" l="l"/>
              <a:pathLst>
                <a:path h="1529727" w="4974721">
                  <a:moveTo>
                    <a:pt x="0" y="0"/>
                  </a:moveTo>
                  <a:lnTo>
                    <a:pt x="4974721" y="0"/>
                  </a:lnTo>
                  <a:lnTo>
                    <a:pt x="4974721" y="1529727"/>
                  </a:lnTo>
                  <a:lnTo>
                    <a:pt x="0" y="1529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60263" y="11577835"/>
              <a:ext cx="3060936" cy="2038206"/>
            </a:xfrm>
            <a:custGeom>
              <a:avLst/>
              <a:gdLst/>
              <a:ahLst/>
              <a:cxnLst/>
              <a:rect r="r" b="b" t="t" l="l"/>
              <a:pathLst>
                <a:path h="2038206" w="3060936">
                  <a:moveTo>
                    <a:pt x="0" y="0"/>
                  </a:moveTo>
                  <a:lnTo>
                    <a:pt x="3060936" y="0"/>
                  </a:lnTo>
                  <a:lnTo>
                    <a:pt x="3060936" y="2038206"/>
                  </a:lnTo>
                  <a:lnTo>
                    <a:pt x="0" y="2038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181462" cy="7181462"/>
            </a:xfrm>
            <a:custGeom>
              <a:avLst/>
              <a:gdLst/>
              <a:ahLst/>
              <a:cxnLst/>
              <a:rect r="r" b="b" t="t" l="l"/>
              <a:pathLst>
                <a:path h="7181462" w="7181462">
                  <a:moveTo>
                    <a:pt x="0" y="0"/>
                  </a:moveTo>
                  <a:lnTo>
                    <a:pt x="7181462" y="0"/>
                  </a:lnTo>
                  <a:lnTo>
                    <a:pt x="7181462" y="7181462"/>
                  </a:lnTo>
                  <a:lnTo>
                    <a:pt x="0" y="7181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5400000">
            <a:off x="7435939" y="-1241489"/>
            <a:ext cx="8393386" cy="11784237"/>
          </a:xfrm>
          <a:custGeom>
            <a:avLst/>
            <a:gdLst/>
            <a:ahLst/>
            <a:cxnLst/>
            <a:rect r="r" b="b" t="t" l="l"/>
            <a:pathLst>
              <a:path h="11784237" w="8393386">
                <a:moveTo>
                  <a:pt x="0" y="0"/>
                </a:moveTo>
                <a:lnTo>
                  <a:pt x="8393386" y="0"/>
                </a:lnTo>
                <a:lnTo>
                  <a:pt x="8393386" y="11784237"/>
                </a:lnTo>
                <a:lnTo>
                  <a:pt x="0" y="117842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-1933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896265" y="8533551"/>
            <a:ext cx="12018520" cy="914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38"/>
              </a:lnSpc>
            </a:pPr>
            <a:r>
              <a:rPr lang="en-US" sz="5645">
                <a:solidFill>
                  <a:srgbClr val="2E69B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za pozornost a hlavně za FRIN!</a:t>
            </a:r>
          </a:p>
        </p:txBody>
      </p:sp>
    </p:spTree>
  </p:cSld>
  <p:clrMapOvr>
    <a:masterClrMapping/>
  </p:clrMapOvr>
  <p:transition spd="slow">
    <p:push dir="l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25426">
            <a:off x="-1088415" y="2098742"/>
            <a:ext cx="19411188" cy="18952378"/>
          </a:xfrm>
          <a:custGeom>
            <a:avLst/>
            <a:gdLst/>
            <a:ahLst/>
            <a:cxnLst/>
            <a:rect r="r" b="b" t="t" l="l"/>
            <a:pathLst>
              <a:path h="18952378" w="19411188">
                <a:moveTo>
                  <a:pt x="0" y="0"/>
                </a:moveTo>
                <a:lnTo>
                  <a:pt x="19411187" y="0"/>
                </a:lnTo>
                <a:lnTo>
                  <a:pt x="19411187" y="18952377"/>
                </a:lnTo>
                <a:lnTo>
                  <a:pt x="0" y="18952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110896" y="3612607"/>
            <a:ext cx="3012565" cy="3748666"/>
          </a:xfrm>
          <a:custGeom>
            <a:avLst/>
            <a:gdLst/>
            <a:ahLst/>
            <a:cxnLst/>
            <a:rect r="r" b="b" t="t" l="l"/>
            <a:pathLst>
              <a:path h="3748666" w="3012565">
                <a:moveTo>
                  <a:pt x="0" y="0"/>
                </a:moveTo>
                <a:lnTo>
                  <a:pt x="3012565" y="0"/>
                </a:lnTo>
                <a:lnTo>
                  <a:pt x="3012565" y="3748666"/>
                </a:lnTo>
                <a:lnTo>
                  <a:pt x="0" y="374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3622531"/>
            <a:ext cx="3310486" cy="3738742"/>
          </a:xfrm>
          <a:custGeom>
            <a:avLst/>
            <a:gdLst/>
            <a:ahLst/>
            <a:cxnLst/>
            <a:rect r="r" b="b" t="t" l="l"/>
            <a:pathLst>
              <a:path h="3738742" w="3310486">
                <a:moveTo>
                  <a:pt x="0" y="0"/>
                </a:moveTo>
                <a:lnTo>
                  <a:pt x="3310486" y="0"/>
                </a:lnTo>
                <a:lnTo>
                  <a:pt x="3310486" y="3738742"/>
                </a:lnTo>
                <a:lnTo>
                  <a:pt x="0" y="37387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97512" y="3155441"/>
            <a:ext cx="4535825" cy="4662997"/>
          </a:xfrm>
          <a:custGeom>
            <a:avLst/>
            <a:gdLst/>
            <a:ahLst/>
            <a:cxnLst/>
            <a:rect r="r" b="b" t="t" l="l"/>
            <a:pathLst>
              <a:path h="4662997" w="4535825">
                <a:moveTo>
                  <a:pt x="0" y="0"/>
                </a:moveTo>
                <a:lnTo>
                  <a:pt x="4535825" y="0"/>
                </a:lnTo>
                <a:lnTo>
                  <a:pt x="4535825" y="4662998"/>
                </a:lnTo>
                <a:lnTo>
                  <a:pt x="0" y="46629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88924" y="1143319"/>
            <a:ext cx="15710151" cy="1666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340"/>
              </a:lnSpc>
            </a:pPr>
            <a:r>
              <a:rPr lang="en-US" sz="10262">
                <a:solidFill>
                  <a:srgbClr val="2E69B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Víc než jen ubytovna.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08441" y="8104223"/>
            <a:ext cx="3029205" cy="1287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dočasný domov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22459" y="7482558"/>
            <a:ext cx="3989439" cy="2530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psychosociální</a:t>
            </a:r>
          </a:p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podpora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835831" y="8042276"/>
            <a:ext cx="2663190" cy="1287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zpátky</a:t>
            </a:r>
          </a:p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do života   </a:t>
            </a:r>
          </a:p>
        </p:txBody>
      </p:sp>
    </p:spTree>
  </p:cSld>
  <p:clrMapOvr>
    <a:masterClrMapping/>
  </p:clrMapOvr>
  <p:transition spd="slow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25426">
            <a:off x="-708698" y="1727893"/>
            <a:ext cx="19411188" cy="18952378"/>
          </a:xfrm>
          <a:custGeom>
            <a:avLst/>
            <a:gdLst/>
            <a:ahLst/>
            <a:cxnLst/>
            <a:rect r="r" b="b" t="t" l="l"/>
            <a:pathLst>
              <a:path h="18952378" w="19411188">
                <a:moveTo>
                  <a:pt x="0" y="0"/>
                </a:moveTo>
                <a:lnTo>
                  <a:pt x="19411188" y="0"/>
                </a:lnTo>
                <a:lnTo>
                  <a:pt x="19411188" y="18952377"/>
                </a:lnTo>
                <a:lnTo>
                  <a:pt x="0" y="18952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82645" y="3852026"/>
            <a:ext cx="3410146" cy="3216934"/>
            <a:chOff x="0" y="0"/>
            <a:chExt cx="898146" cy="8472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98146" cy="847258"/>
            </a:xfrm>
            <a:custGeom>
              <a:avLst/>
              <a:gdLst/>
              <a:ahLst/>
              <a:cxnLst/>
              <a:rect r="r" b="b" t="t" l="l"/>
              <a:pathLst>
                <a:path h="847258" w="898146">
                  <a:moveTo>
                    <a:pt x="115783" y="0"/>
                  </a:moveTo>
                  <a:lnTo>
                    <a:pt x="782362" y="0"/>
                  </a:lnTo>
                  <a:cubicBezTo>
                    <a:pt x="846308" y="0"/>
                    <a:pt x="898146" y="51838"/>
                    <a:pt x="898146" y="115783"/>
                  </a:cubicBezTo>
                  <a:lnTo>
                    <a:pt x="898146" y="731475"/>
                  </a:lnTo>
                  <a:cubicBezTo>
                    <a:pt x="898146" y="762183"/>
                    <a:pt x="885947" y="791633"/>
                    <a:pt x="864233" y="813346"/>
                  </a:cubicBezTo>
                  <a:cubicBezTo>
                    <a:pt x="842520" y="835060"/>
                    <a:pt x="813070" y="847258"/>
                    <a:pt x="782362" y="847258"/>
                  </a:cubicBezTo>
                  <a:lnTo>
                    <a:pt x="115783" y="847258"/>
                  </a:lnTo>
                  <a:cubicBezTo>
                    <a:pt x="51838" y="847258"/>
                    <a:pt x="0" y="795420"/>
                    <a:pt x="0" y="731475"/>
                  </a:cubicBezTo>
                  <a:lnTo>
                    <a:pt x="0" y="115783"/>
                  </a:lnTo>
                  <a:cubicBezTo>
                    <a:pt x="0" y="85076"/>
                    <a:pt x="12199" y="55626"/>
                    <a:pt x="33912" y="33912"/>
                  </a:cubicBezTo>
                  <a:cubicBezTo>
                    <a:pt x="55626" y="12199"/>
                    <a:pt x="85076" y="0"/>
                    <a:pt x="115783" y="0"/>
                  </a:cubicBezTo>
                  <a:close/>
                </a:path>
              </a:pathLst>
            </a:custGeom>
            <a:solidFill>
              <a:srgbClr val="9CD0B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123825"/>
              <a:ext cx="898146" cy="723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99"/>
                </a:lnSpc>
              </a:pPr>
              <a:r>
                <a:rPr lang="en-US" sz="6499" spc="1644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400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459716" y="3830165"/>
            <a:ext cx="3456492" cy="3332411"/>
            <a:chOff x="0" y="0"/>
            <a:chExt cx="910352" cy="87767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10352" cy="877672"/>
            </a:xfrm>
            <a:custGeom>
              <a:avLst/>
              <a:gdLst/>
              <a:ahLst/>
              <a:cxnLst/>
              <a:rect r="r" b="b" t="t" l="l"/>
              <a:pathLst>
                <a:path h="877672" w="910352">
                  <a:moveTo>
                    <a:pt x="114231" y="0"/>
                  </a:moveTo>
                  <a:lnTo>
                    <a:pt x="796121" y="0"/>
                  </a:lnTo>
                  <a:cubicBezTo>
                    <a:pt x="859209" y="0"/>
                    <a:pt x="910352" y="51143"/>
                    <a:pt x="910352" y="114231"/>
                  </a:cubicBezTo>
                  <a:lnTo>
                    <a:pt x="910352" y="763441"/>
                  </a:lnTo>
                  <a:cubicBezTo>
                    <a:pt x="910352" y="826529"/>
                    <a:pt x="859209" y="877672"/>
                    <a:pt x="796121" y="877672"/>
                  </a:cubicBezTo>
                  <a:lnTo>
                    <a:pt x="114231" y="877672"/>
                  </a:lnTo>
                  <a:cubicBezTo>
                    <a:pt x="51143" y="877672"/>
                    <a:pt x="0" y="826529"/>
                    <a:pt x="0" y="763441"/>
                  </a:cubicBezTo>
                  <a:lnTo>
                    <a:pt x="0" y="114231"/>
                  </a:lnTo>
                  <a:cubicBezTo>
                    <a:pt x="0" y="51143"/>
                    <a:pt x="51143" y="0"/>
                    <a:pt x="114231" y="0"/>
                  </a:cubicBezTo>
                  <a:close/>
                </a:path>
              </a:pathLst>
            </a:custGeom>
            <a:solidFill>
              <a:srgbClr val="82C0E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47625"/>
              <a:ext cx="910352" cy="8300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7593372" y="4787075"/>
            <a:ext cx="3305515" cy="1127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9420"/>
              </a:lnSpc>
              <a:spcBef>
                <a:spcPct val="0"/>
              </a:spcBef>
            </a:pPr>
            <a:r>
              <a:rPr lang="en-US" sz="6000" spc="157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350+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2983133" y="3830165"/>
            <a:ext cx="3507117" cy="3332411"/>
            <a:chOff x="0" y="0"/>
            <a:chExt cx="923685" cy="87767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23685" cy="877672"/>
            </a:xfrm>
            <a:custGeom>
              <a:avLst/>
              <a:gdLst/>
              <a:ahLst/>
              <a:cxnLst/>
              <a:rect r="r" b="b" t="t" l="l"/>
              <a:pathLst>
                <a:path h="877672" w="923685">
                  <a:moveTo>
                    <a:pt x="112582" y="0"/>
                  </a:moveTo>
                  <a:lnTo>
                    <a:pt x="811103" y="0"/>
                  </a:lnTo>
                  <a:cubicBezTo>
                    <a:pt x="873281" y="0"/>
                    <a:pt x="923685" y="50405"/>
                    <a:pt x="923685" y="112582"/>
                  </a:cubicBezTo>
                  <a:lnTo>
                    <a:pt x="923685" y="765090"/>
                  </a:lnTo>
                  <a:cubicBezTo>
                    <a:pt x="923685" y="827267"/>
                    <a:pt x="873281" y="877672"/>
                    <a:pt x="811103" y="877672"/>
                  </a:cubicBezTo>
                  <a:lnTo>
                    <a:pt x="112582" y="877672"/>
                  </a:lnTo>
                  <a:cubicBezTo>
                    <a:pt x="50405" y="877672"/>
                    <a:pt x="0" y="827267"/>
                    <a:pt x="0" y="765090"/>
                  </a:cubicBezTo>
                  <a:lnTo>
                    <a:pt x="0" y="112582"/>
                  </a:lnTo>
                  <a:cubicBezTo>
                    <a:pt x="0" y="50405"/>
                    <a:pt x="50405" y="0"/>
                    <a:pt x="112582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47625"/>
              <a:ext cx="923685" cy="8300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233470" y="7805915"/>
            <a:ext cx="4580058" cy="1186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spc="-8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počet ubytovaných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76320" y="1218341"/>
            <a:ext cx="12834104" cy="1783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560"/>
              </a:lnSpc>
            </a:pPr>
            <a:r>
              <a:rPr lang="en-US" sz="10400">
                <a:solidFill>
                  <a:srgbClr val="2E69B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Tři čísla za 3 roky.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706867" y="7805916"/>
            <a:ext cx="4580058" cy="1186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spc="-8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odučených </a:t>
            </a:r>
          </a:p>
          <a:p>
            <a:pPr algn="ctr">
              <a:lnSpc>
                <a:spcPts val="4620"/>
              </a:lnSpc>
            </a:pPr>
            <a:r>
              <a:rPr lang="en-US" sz="4200" spc="-8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lekcí češtiny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446029" y="7805915"/>
            <a:ext cx="4813271" cy="1186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spc="-8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dětí mezi našimi klienty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994713" y="4727385"/>
            <a:ext cx="3483957" cy="1228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10205"/>
              </a:lnSpc>
              <a:spcBef>
                <a:spcPct val="0"/>
              </a:spcBef>
            </a:pPr>
            <a:r>
              <a:rPr lang="en-US" sz="6500" spc="170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50%</a:t>
            </a:r>
          </a:p>
        </p:txBody>
      </p:sp>
    </p:spTree>
  </p:cSld>
  <p:clrMapOvr>
    <a:masterClrMapping/>
  </p:clrMapOvr>
  <p:transition spd="slow">
    <p:push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18426" y="-1258787"/>
            <a:ext cx="15731942" cy="15703338"/>
          </a:xfrm>
          <a:custGeom>
            <a:avLst/>
            <a:gdLst/>
            <a:ahLst/>
            <a:cxnLst/>
            <a:rect r="r" b="b" t="t" l="l"/>
            <a:pathLst>
              <a:path h="15703338" w="15731942">
                <a:moveTo>
                  <a:pt x="0" y="0"/>
                </a:moveTo>
                <a:lnTo>
                  <a:pt x="15731942" y="0"/>
                </a:lnTo>
                <a:lnTo>
                  <a:pt x="15731942" y="15703338"/>
                </a:lnTo>
                <a:lnTo>
                  <a:pt x="0" y="157033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752442" y="4107139"/>
            <a:ext cx="6783116" cy="4393220"/>
          </a:xfrm>
          <a:custGeom>
            <a:avLst/>
            <a:gdLst/>
            <a:ahLst/>
            <a:cxnLst/>
            <a:rect r="r" b="b" t="t" l="l"/>
            <a:pathLst>
              <a:path h="4393220" w="6783116">
                <a:moveTo>
                  <a:pt x="0" y="0"/>
                </a:moveTo>
                <a:lnTo>
                  <a:pt x="6783116" y="0"/>
                </a:lnTo>
                <a:lnTo>
                  <a:pt x="6783116" y="4393220"/>
                </a:lnTo>
                <a:lnTo>
                  <a:pt x="0" y="43932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511" t="-13212" r="-6134" b="-479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088008" y="4107139"/>
            <a:ext cx="4006916" cy="4393220"/>
          </a:xfrm>
          <a:custGeom>
            <a:avLst/>
            <a:gdLst/>
            <a:ahLst/>
            <a:cxnLst/>
            <a:rect r="r" b="b" t="t" l="l"/>
            <a:pathLst>
              <a:path h="4393220" w="4006916">
                <a:moveTo>
                  <a:pt x="0" y="0"/>
                </a:moveTo>
                <a:lnTo>
                  <a:pt x="4006916" y="0"/>
                </a:lnTo>
                <a:lnTo>
                  <a:pt x="4006916" y="4393220"/>
                </a:lnTo>
                <a:lnTo>
                  <a:pt x="0" y="43932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09" t="-45767" r="-21897" b="-4428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4106042"/>
            <a:ext cx="4167095" cy="4393220"/>
          </a:xfrm>
          <a:custGeom>
            <a:avLst/>
            <a:gdLst/>
            <a:ahLst/>
            <a:cxnLst/>
            <a:rect r="r" b="b" t="t" l="l"/>
            <a:pathLst>
              <a:path h="4393220" w="4167095">
                <a:moveTo>
                  <a:pt x="0" y="0"/>
                </a:moveTo>
                <a:lnTo>
                  <a:pt x="4167095" y="0"/>
                </a:lnTo>
                <a:lnTo>
                  <a:pt x="4167095" y="4393220"/>
                </a:lnTo>
                <a:lnTo>
                  <a:pt x="0" y="43932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8462" r="0" b="-18007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885825"/>
            <a:ext cx="15634017" cy="1338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0"/>
              </a:lnSpc>
            </a:pPr>
            <a:r>
              <a:rPr lang="en-US" sz="7850">
                <a:solidFill>
                  <a:srgbClr val="2E69B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Za každým číslem je příběh...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757534"/>
            <a:ext cx="14577116" cy="1082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5"/>
              </a:lnSpc>
              <a:spcBef>
                <a:spcPct val="0"/>
              </a:spcBef>
            </a:pPr>
            <a:r>
              <a:rPr lang="en-US" b="true" sz="312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Za každým naším krokem ve fundraisingu stojí lidé, kteří potřebují šanci začít znovu – a právě kvůli nim se učíme dělat věci lépe.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795495"/>
            <a:ext cx="8352351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ženy, která utekla před válkou a začíná od nuly.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2257016"/>
            <a:ext cx="13477444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člověka, který potřebuje jen šanci a čas aby se p</a:t>
            </a: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ostavil zpět na vlastní nohy.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3333975"/>
            <a:ext cx="8456965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maminky s malými </a:t>
            </a: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dětmi, která přišla o domov.</a:t>
            </a:r>
          </a:p>
        </p:txBody>
      </p:sp>
    </p:spTree>
  </p:cSld>
  <p:clrMapOvr>
    <a:masterClrMapping/>
  </p:clrMapOvr>
  <p:transition spd="slow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50465" y="1415299"/>
            <a:ext cx="4398770" cy="2586658"/>
          </a:xfrm>
          <a:custGeom>
            <a:avLst/>
            <a:gdLst/>
            <a:ahLst/>
            <a:cxnLst/>
            <a:rect r="r" b="b" t="t" l="l"/>
            <a:pathLst>
              <a:path h="2586658" w="4398770">
                <a:moveTo>
                  <a:pt x="0" y="0"/>
                </a:moveTo>
                <a:lnTo>
                  <a:pt x="4398770" y="0"/>
                </a:lnTo>
                <a:lnTo>
                  <a:pt x="4398770" y="2586658"/>
                </a:lnTo>
                <a:lnTo>
                  <a:pt x="0" y="25866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72" r="0" b="-27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976485" y="3350853"/>
            <a:ext cx="8986512" cy="1953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709"/>
              </a:lnSpc>
            </a:pPr>
            <a:r>
              <a:rPr lang="en-US" sz="14709" spc="294">
                <a:solidFill>
                  <a:srgbClr val="1A1A1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Stabilita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7725684"/>
            <a:ext cx="6238154" cy="563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710601" y="5143500"/>
            <a:ext cx="8265884" cy="4728356"/>
            <a:chOff x="0" y="0"/>
            <a:chExt cx="11021179" cy="6304475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10487192" cy="6304475"/>
              <a:chOff x="0" y="0"/>
              <a:chExt cx="2071544" cy="1245328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071544" cy="1245328"/>
              </a:xfrm>
              <a:custGeom>
                <a:avLst/>
                <a:gdLst/>
                <a:ahLst/>
                <a:cxnLst/>
                <a:rect r="r" b="b" t="t" l="l"/>
                <a:pathLst>
                  <a:path h="1245328" w="2071544">
                    <a:moveTo>
                      <a:pt x="50199" y="0"/>
                    </a:moveTo>
                    <a:lnTo>
                      <a:pt x="2021345" y="0"/>
                    </a:lnTo>
                    <a:cubicBezTo>
                      <a:pt x="2034658" y="0"/>
                      <a:pt x="2047427" y="5289"/>
                      <a:pt x="2056841" y="14703"/>
                    </a:cubicBezTo>
                    <a:cubicBezTo>
                      <a:pt x="2066255" y="24117"/>
                      <a:pt x="2071544" y="36886"/>
                      <a:pt x="2071544" y="50199"/>
                    </a:cubicBezTo>
                    <a:lnTo>
                      <a:pt x="2071544" y="1195129"/>
                    </a:lnTo>
                    <a:cubicBezTo>
                      <a:pt x="2071544" y="1208443"/>
                      <a:pt x="2066255" y="1221211"/>
                      <a:pt x="2056841" y="1230625"/>
                    </a:cubicBezTo>
                    <a:cubicBezTo>
                      <a:pt x="2047427" y="1240040"/>
                      <a:pt x="2034658" y="1245328"/>
                      <a:pt x="2021345" y="1245328"/>
                    </a:cubicBezTo>
                    <a:lnTo>
                      <a:pt x="50199" y="1245328"/>
                    </a:lnTo>
                    <a:cubicBezTo>
                      <a:pt x="36886" y="1245328"/>
                      <a:pt x="24117" y="1240040"/>
                      <a:pt x="14703" y="1230625"/>
                    </a:cubicBezTo>
                    <a:cubicBezTo>
                      <a:pt x="5289" y="1221211"/>
                      <a:pt x="0" y="1208443"/>
                      <a:pt x="0" y="1195129"/>
                    </a:cubicBezTo>
                    <a:lnTo>
                      <a:pt x="0" y="50199"/>
                    </a:lnTo>
                    <a:cubicBezTo>
                      <a:pt x="0" y="36886"/>
                      <a:pt x="5289" y="24117"/>
                      <a:pt x="14703" y="14703"/>
                    </a:cubicBezTo>
                    <a:cubicBezTo>
                      <a:pt x="24117" y="5289"/>
                      <a:pt x="36886" y="0"/>
                      <a:pt x="50199" y="0"/>
                    </a:cubicBezTo>
                    <a:close/>
                  </a:path>
                </a:pathLst>
              </a:custGeom>
              <a:solidFill>
                <a:srgbClr val="82C0E9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38100"/>
                <a:ext cx="2071544" cy="120722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400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1255508" y="1667757"/>
              <a:ext cx="8349893" cy="6007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780"/>
                </a:lnSpc>
              </a:pP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1255508" y="1151676"/>
              <a:ext cx="8349893" cy="7296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20"/>
                </a:lnSpc>
              </a:pPr>
              <a:r>
                <a:rPr lang="en-US" sz="3300" spc="66">
                  <a:solidFill>
                    <a:srgbClr val="FFF7EB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náklady na osobu za měsíc: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1250001" y="2151097"/>
              <a:ext cx="9771178" cy="9505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5100"/>
                </a:lnSpc>
              </a:pPr>
              <a:r>
                <a:rPr lang="en-US" sz="5100" spc="963">
                  <a:solidFill>
                    <a:srgbClr val="FFF7EB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7 359,-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268542" y="4458276"/>
              <a:ext cx="4986015" cy="9505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5100"/>
                </a:lnSpc>
              </a:pPr>
              <a:r>
                <a:rPr lang="en-US" sz="5100" spc="963">
                  <a:solidFill>
                    <a:srgbClr val="FFF7EB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4 618,-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255508" y="3266453"/>
              <a:ext cx="8349893" cy="7296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20"/>
                </a:lnSpc>
              </a:pPr>
              <a:r>
                <a:rPr lang="en-US" sz="3300" spc="66">
                  <a:solidFill>
                    <a:srgbClr val="FFF7EB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příjmy na osobu za měsíc: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577835" y="5143500"/>
            <a:ext cx="8710165" cy="4728356"/>
            <a:chOff x="0" y="0"/>
            <a:chExt cx="11613553" cy="6304475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10487192" cy="6304475"/>
              <a:chOff x="0" y="0"/>
              <a:chExt cx="2071544" cy="1245328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071544" cy="1245328"/>
              </a:xfrm>
              <a:custGeom>
                <a:avLst/>
                <a:gdLst/>
                <a:ahLst/>
                <a:cxnLst/>
                <a:rect r="r" b="b" t="t" l="l"/>
                <a:pathLst>
                  <a:path h="1245328" w="2071544">
                    <a:moveTo>
                      <a:pt x="50199" y="0"/>
                    </a:moveTo>
                    <a:lnTo>
                      <a:pt x="2021345" y="0"/>
                    </a:lnTo>
                    <a:cubicBezTo>
                      <a:pt x="2034658" y="0"/>
                      <a:pt x="2047427" y="5289"/>
                      <a:pt x="2056841" y="14703"/>
                    </a:cubicBezTo>
                    <a:cubicBezTo>
                      <a:pt x="2066255" y="24117"/>
                      <a:pt x="2071544" y="36886"/>
                      <a:pt x="2071544" y="50199"/>
                    </a:cubicBezTo>
                    <a:lnTo>
                      <a:pt x="2071544" y="1195129"/>
                    </a:lnTo>
                    <a:cubicBezTo>
                      <a:pt x="2071544" y="1208443"/>
                      <a:pt x="2066255" y="1221211"/>
                      <a:pt x="2056841" y="1230625"/>
                    </a:cubicBezTo>
                    <a:cubicBezTo>
                      <a:pt x="2047427" y="1240040"/>
                      <a:pt x="2034658" y="1245328"/>
                      <a:pt x="2021345" y="1245328"/>
                    </a:cubicBezTo>
                    <a:lnTo>
                      <a:pt x="50199" y="1245328"/>
                    </a:lnTo>
                    <a:cubicBezTo>
                      <a:pt x="36886" y="1245328"/>
                      <a:pt x="24117" y="1240040"/>
                      <a:pt x="14703" y="1230625"/>
                    </a:cubicBezTo>
                    <a:cubicBezTo>
                      <a:pt x="5289" y="1221211"/>
                      <a:pt x="0" y="1208443"/>
                      <a:pt x="0" y="1195129"/>
                    </a:cubicBezTo>
                    <a:lnTo>
                      <a:pt x="0" y="50199"/>
                    </a:lnTo>
                    <a:cubicBezTo>
                      <a:pt x="0" y="36886"/>
                      <a:pt x="5289" y="24117"/>
                      <a:pt x="14703" y="14703"/>
                    </a:cubicBezTo>
                    <a:cubicBezTo>
                      <a:pt x="24117" y="5289"/>
                      <a:pt x="36886" y="0"/>
                      <a:pt x="50199" y="0"/>
                    </a:cubicBezTo>
                    <a:close/>
                  </a:path>
                </a:pathLst>
              </a:custGeom>
              <a:solidFill>
                <a:srgbClr val="82C0E9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38100"/>
                <a:ext cx="2071544" cy="120722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400"/>
                  </a:lnSpc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945384" y="693596"/>
              <a:ext cx="4866658" cy="7418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4000"/>
                </a:lnSpc>
              </a:pPr>
              <a:r>
                <a:rPr lang="en-US" sz="4000" spc="80">
                  <a:solidFill>
                    <a:srgbClr val="FFF7EB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Potřebujeme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945384" y="1808443"/>
              <a:ext cx="5504809" cy="10493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5767"/>
                </a:lnSpc>
              </a:pPr>
              <a:r>
                <a:rPr lang="en-US" sz="5767" spc="1090">
                  <a:solidFill>
                    <a:srgbClr val="F7C70D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2741,-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5401210" y="1976058"/>
              <a:ext cx="5361314" cy="5808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560"/>
                </a:lnSpc>
              </a:pPr>
              <a:r>
                <a:rPr lang="en-US" sz="2781" spc="55">
                  <a:solidFill>
                    <a:srgbClr val="FFF7EB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za osobu / měsíc.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945384" y="3320610"/>
              <a:ext cx="10668170" cy="15484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8476"/>
                </a:lnSpc>
              </a:pPr>
              <a:r>
                <a:rPr lang="en-US" sz="8476" spc="1602">
                  <a:solidFill>
                    <a:srgbClr val="F7C70D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192000,-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1088879" y="4724695"/>
              <a:ext cx="5361314" cy="5808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560"/>
                </a:lnSpc>
              </a:pPr>
              <a:r>
                <a:rPr lang="en-US" sz="2781" spc="55">
                  <a:solidFill>
                    <a:srgbClr val="FFF7EB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celkem/ měsíc.</a:t>
              </a: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028700" y="3535799"/>
            <a:ext cx="4435037" cy="1607701"/>
          </a:xfrm>
          <a:custGeom>
            <a:avLst/>
            <a:gdLst/>
            <a:ahLst/>
            <a:cxnLst/>
            <a:rect r="r" b="b" t="t" l="l"/>
            <a:pathLst>
              <a:path h="1607701" w="4435037">
                <a:moveTo>
                  <a:pt x="0" y="0"/>
                </a:moveTo>
                <a:lnTo>
                  <a:pt x="4435037" y="0"/>
                </a:lnTo>
                <a:lnTo>
                  <a:pt x="4435037" y="1607701"/>
                </a:lnTo>
                <a:lnTo>
                  <a:pt x="0" y="16077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858060" y="743383"/>
            <a:ext cx="3774666" cy="1965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32"/>
              </a:lnSpc>
            </a:pPr>
            <a:r>
              <a:rPr lang="en-US" sz="12102">
                <a:solidFill>
                  <a:srgbClr val="2E69B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Plán</a:t>
            </a:r>
          </a:p>
        </p:txBody>
      </p:sp>
    </p:spTree>
  </p:cSld>
  <p:clrMapOvr>
    <a:masterClrMapping/>
  </p:clrMapOvr>
  <p:transition spd="slow">
    <p:push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25426">
            <a:off x="-2416037" y="-1243752"/>
            <a:ext cx="19411188" cy="18952378"/>
          </a:xfrm>
          <a:custGeom>
            <a:avLst/>
            <a:gdLst/>
            <a:ahLst/>
            <a:cxnLst/>
            <a:rect r="r" b="b" t="t" l="l"/>
            <a:pathLst>
              <a:path h="18952378" w="19411188">
                <a:moveTo>
                  <a:pt x="0" y="0"/>
                </a:moveTo>
                <a:lnTo>
                  <a:pt x="19411188" y="0"/>
                </a:lnTo>
                <a:lnTo>
                  <a:pt x="19411188" y="18952378"/>
                </a:lnTo>
                <a:lnTo>
                  <a:pt x="0" y="18952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058793" y="1566963"/>
            <a:ext cx="5153625" cy="9348980"/>
          </a:xfrm>
          <a:custGeom>
            <a:avLst/>
            <a:gdLst/>
            <a:ahLst/>
            <a:cxnLst/>
            <a:rect r="r" b="b" t="t" l="l"/>
            <a:pathLst>
              <a:path h="9348980" w="5153625">
                <a:moveTo>
                  <a:pt x="0" y="0"/>
                </a:moveTo>
                <a:lnTo>
                  <a:pt x="5153625" y="0"/>
                </a:lnTo>
                <a:lnTo>
                  <a:pt x="5153625" y="9348979"/>
                </a:lnTo>
                <a:lnTo>
                  <a:pt x="0" y="93489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643753" y="199939"/>
            <a:ext cx="3143831" cy="2416820"/>
          </a:xfrm>
          <a:custGeom>
            <a:avLst/>
            <a:gdLst/>
            <a:ahLst/>
            <a:cxnLst/>
            <a:rect r="r" b="b" t="t" l="l"/>
            <a:pathLst>
              <a:path h="2416820" w="3143831">
                <a:moveTo>
                  <a:pt x="0" y="0"/>
                </a:moveTo>
                <a:lnTo>
                  <a:pt x="3143830" y="0"/>
                </a:lnTo>
                <a:lnTo>
                  <a:pt x="3143830" y="2416820"/>
                </a:lnTo>
                <a:lnTo>
                  <a:pt x="0" y="24168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-323107" y="563004"/>
            <a:ext cx="18288000" cy="1245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10"/>
              </a:lnSpc>
            </a:pPr>
            <a:r>
              <a:rPr lang="en-US" sz="7700">
                <a:solidFill>
                  <a:srgbClr val="2E69B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Jak se k ní dostat?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160515" y="1770130"/>
            <a:ext cx="9320757" cy="633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2"/>
              </a:lnSpc>
            </a:pPr>
            <a:r>
              <a:rPr lang="en-US" sz="3924">
                <a:solidFill>
                  <a:srgbClr val="2E69B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Testování!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2172917" y="2131610"/>
            <a:ext cx="12651610" cy="9911163"/>
            <a:chOff x="0" y="0"/>
            <a:chExt cx="16868813" cy="1321488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373684" cy="13214884"/>
            </a:xfrm>
            <a:custGeom>
              <a:avLst/>
              <a:gdLst/>
              <a:ahLst/>
              <a:cxnLst/>
              <a:rect r="r" b="b" t="t" l="l"/>
              <a:pathLst>
                <a:path h="13214884" w="10373684">
                  <a:moveTo>
                    <a:pt x="0" y="0"/>
                  </a:moveTo>
                  <a:lnTo>
                    <a:pt x="10373684" y="0"/>
                  </a:lnTo>
                  <a:lnTo>
                    <a:pt x="10373684" y="13214884"/>
                  </a:lnTo>
                  <a:lnTo>
                    <a:pt x="0" y="13214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202225">
              <a:off x="1915155" y="1813909"/>
              <a:ext cx="7926388" cy="7893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041"/>
                </a:lnSpc>
                <a:spcBef>
                  <a:spcPct val="0"/>
                </a:spcBef>
              </a:pPr>
              <a:r>
                <a:rPr lang="en-US" sz="360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Zapojíme sportovce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293027">
              <a:off x="1540590" y="7292027"/>
              <a:ext cx="7920785" cy="6875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60"/>
                </a:lnSpc>
                <a:spcBef>
                  <a:spcPct val="0"/>
                </a:spcBef>
              </a:pPr>
              <a:r>
                <a:rPr lang="en-US" sz="3114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Strategie a plánování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175765">
              <a:off x="3336192" y="4631449"/>
              <a:ext cx="13521702" cy="9444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940"/>
                </a:lnSpc>
                <a:spcBef>
                  <a:spcPct val="0"/>
                </a:spcBef>
              </a:pPr>
              <a:r>
                <a:rPr lang="en-US" sz="4243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Naši dárci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179462">
              <a:off x="3836756" y="2750399"/>
              <a:ext cx="4571993" cy="4042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98"/>
                </a:lnSpc>
                <a:spcBef>
                  <a:spcPct val="0"/>
                </a:spcBef>
              </a:pPr>
              <a:r>
                <a:rPr lang="en-US" sz="1855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100 km do cíle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174489">
              <a:off x="3819224" y="5298803"/>
              <a:ext cx="2738135" cy="5529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19"/>
                </a:lnSpc>
                <a:spcBef>
                  <a:spcPct val="0"/>
                </a:spcBef>
              </a:pPr>
              <a:r>
                <a:rPr lang="en-US" sz="2442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10 </a:t>
              </a:r>
              <a:r>
                <a:rPr lang="en-US" b="true" sz="2442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km do cíle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293733">
              <a:off x="3124532" y="7979984"/>
              <a:ext cx="2738135" cy="5529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19"/>
                </a:lnSpc>
                <a:spcBef>
                  <a:spcPct val="0"/>
                </a:spcBef>
              </a:pPr>
              <a:r>
                <a:rPr lang="en-US" sz="2442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 </a:t>
              </a:r>
              <a:r>
                <a:rPr lang="en-US" b="true" sz="2442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km do cíle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2338381" y="747658"/>
            <a:ext cx="7748074" cy="1060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41"/>
              </a:lnSpc>
            </a:pPr>
            <a:r>
              <a:rPr lang="en-US" sz="326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Stabilita = </a:t>
            </a:r>
          </a:p>
          <a:p>
            <a:pPr algn="ctr">
              <a:lnSpc>
                <a:spcPts val="4241"/>
              </a:lnSpc>
            </a:pPr>
            <a:r>
              <a:rPr lang="en-US" sz="326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finance</a:t>
            </a:r>
          </a:p>
        </p:txBody>
      </p:sp>
    </p:spTree>
  </p:cSld>
  <p:clrMapOvr>
    <a:masterClrMapping/>
  </p:clrMapOvr>
  <p:transition spd="slow">
    <p:push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6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164054" y="-3689995"/>
            <a:ext cx="26407388" cy="7757170"/>
          </a:xfrm>
          <a:custGeom>
            <a:avLst/>
            <a:gdLst/>
            <a:ahLst/>
            <a:cxnLst/>
            <a:rect r="r" b="b" t="t" l="l"/>
            <a:pathLst>
              <a:path h="7757170" w="26407388">
                <a:moveTo>
                  <a:pt x="0" y="0"/>
                </a:moveTo>
                <a:lnTo>
                  <a:pt x="26407388" y="0"/>
                </a:lnTo>
                <a:lnTo>
                  <a:pt x="26407388" y="7757170"/>
                </a:lnTo>
                <a:lnTo>
                  <a:pt x="0" y="7757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52658" y="4371975"/>
            <a:ext cx="11236246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spc="100">
                <a:solidFill>
                  <a:srgbClr val="4E82D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Sportem k podpoře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3848264">
            <a:off x="1944935" y="2448070"/>
            <a:ext cx="6415446" cy="3772547"/>
          </a:xfrm>
          <a:custGeom>
            <a:avLst/>
            <a:gdLst/>
            <a:ahLst/>
            <a:cxnLst/>
            <a:rect r="r" b="b" t="t" l="l"/>
            <a:pathLst>
              <a:path h="3772547" w="6415446">
                <a:moveTo>
                  <a:pt x="0" y="0"/>
                </a:moveTo>
                <a:lnTo>
                  <a:pt x="6415446" y="0"/>
                </a:lnTo>
                <a:lnTo>
                  <a:pt x="6415446" y="3772547"/>
                </a:lnTo>
                <a:lnTo>
                  <a:pt x="0" y="37725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72" r="0" b="-272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4778523">
            <a:off x="10729800" y="1762610"/>
            <a:ext cx="2390204" cy="2641359"/>
          </a:xfrm>
          <a:custGeom>
            <a:avLst/>
            <a:gdLst/>
            <a:ahLst/>
            <a:cxnLst/>
            <a:rect r="r" b="b" t="t" l="l"/>
            <a:pathLst>
              <a:path h="2641359" w="2390204">
                <a:moveTo>
                  <a:pt x="0" y="2641359"/>
                </a:moveTo>
                <a:lnTo>
                  <a:pt x="2390204" y="2641359"/>
                </a:lnTo>
                <a:lnTo>
                  <a:pt x="2390204" y="0"/>
                </a:lnTo>
                <a:lnTo>
                  <a:pt x="0" y="0"/>
                </a:lnTo>
                <a:lnTo>
                  <a:pt x="0" y="2641359"/>
                </a:lnTo>
                <a:close/>
              </a:path>
            </a:pathLst>
          </a:custGeom>
          <a:blipFill>
            <a:blip r:embed="rId4"/>
            <a:stretch>
              <a:fillRect l="0" t="0" r="-8690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6382637">
            <a:off x="10488059" y="4854287"/>
            <a:ext cx="1794613" cy="2641359"/>
          </a:xfrm>
          <a:custGeom>
            <a:avLst/>
            <a:gdLst/>
            <a:ahLst/>
            <a:cxnLst/>
            <a:rect r="r" b="b" t="t" l="l"/>
            <a:pathLst>
              <a:path h="2641359" w="1794613">
                <a:moveTo>
                  <a:pt x="0" y="2641359"/>
                </a:moveTo>
                <a:lnTo>
                  <a:pt x="1794613" y="2641359"/>
                </a:lnTo>
                <a:lnTo>
                  <a:pt x="1794613" y="0"/>
                </a:lnTo>
                <a:lnTo>
                  <a:pt x="0" y="0"/>
                </a:lnTo>
                <a:lnTo>
                  <a:pt x="0" y="2641359"/>
                </a:lnTo>
                <a:close/>
              </a:path>
            </a:pathLst>
          </a:custGeom>
          <a:blipFill>
            <a:blip r:embed="rId4"/>
            <a:stretch>
              <a:fillRect l="-115535" t="0" r="-33399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3776672" y="3083289"/>
            <a:ext cx="3991569" cy="7059045"/>
          </a:xfrm>
          <a:custGeom>
            <a:avLst/>
            <a:gdLst/>
            <a:ahLst/>
            <a:cxnLst/>
            <a:rect r="r" b="b" t="t" l="l"/>
            <a:pathLst>
              <a:path h="7059045" w="3991569">
                <a:moveTo>
                  <a:pt x="3991569" y="0"/>
                </a:moveTo>
                <a:lnTo>
                  <a:pt x="0" y="0"/>
                </a:lnTo>
                <a:lnTo>
                  <a:pt x="0" y="7059045"/>
                </a:lnTo>
                <a:lnTo>
                  <a:pt x="3991569" y="7059045"/>
                </a:lnTo>
                <a:lnTo>
                  <a:pt x="3991569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8" id="8"/>
          <p:cNvSpPr txBox="true"/>
          <p:nvPr/>
        </p:nvSpPr>
        <p:spPr>
          <a:xfrm rot="0">
            <a:off x="5152658" y="788292"/>
            <a:ext cx="12945339" cy="1011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1"/>
              </a:lnSpc>
            </a:pPr>
            <a:r>
              <a:rPr lang="en-US" sz="6643" spc="132">
                <a:solidFill>
                  <a:srgbClr val="4E82D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Sportovní areál Meteoru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47008" y="7567728"/>
            <a:ext cx="10072646" cy="756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73"/>
              </a:lnSpc>
            </a:pPr>
            <a:r>
              <a:rPr lang="en-US" sz="4977" spc="99">
                <a:solidFill>
                  <a:srgbClr val="4E82D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Benefiční turnaj mezi firmami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46293" y="5992468"/>
            <a:ext cx="6476436" cy="5073585"/>
            <a:chOff x="0" y="0"/>
            <a:chExt cx="8635248" cy="676477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310352" cy="6764779"/>
            </a:xfrm>
            <a:custGeom>
              <a:avLst/>
              <a:gdLst/>
              <a:ahLst/>
              <a:cxnLst/>
              <a:rect r="r" b="b" t="t" l="l"/>
              <a:pathLst>
                <a:path h="6764779" w="5310352">
                  <a:moveTo>
                    <a:pt x="0" y="0"/>
                  </a:moveTo>
                  <a:lnTo>
                    <a:pt x="5310352" y="0"/>
                  </a:lnTo>
                  <a:lnTo>
                    <a:pt x="5310352" y="6764779"/>
                  </a:lnTo>
                  <a:lnTo>
                    <a:pt x="0" y="6764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202225">
              <a:off x="980216" y="934103"/>
              <a:ext cx="4057566" cy="3985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80"/>
                </a:lnSpc>
                <a:spcBef>
                  <a:spcPct val="0"/>
                </a:spcBef>
              </a:pPr>
              <a:r>
                <a:rPr lang="en-US" sz="1843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Zapojíme sportovce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293027">
              <a:off x="788608" y="3733512"/>
              <a:ext cx="4054698" cy="351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32"/>
                </a:lnSpc>
                <a:spcBef>
                  <a:spcPct val="0"/>
                </a:spcBef>
              </a:pPr>
              <a:r>
                <a:rPr lang="en-US" sz="1594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Strategie a plánování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175765">
              <a:off x="1707913" y="2367127"/>
              <a:ext cx="6921842" cy="4872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40"/>
                </a:lnSpc>
                <a:spcBef>
                  <a:spcPct val="0"/>
                </a:spcBef>
              </a:pPr>
              <a:r>
                <a:rPr lang="en-US" sz="2172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Naši dárci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179462">
              <a:off x="1964174" y="1403527"/>
              <a:ext cx="2340431" cy="2113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30"/>
                </a:lnSpc>
                <a:spcBef>
                  <a:spcPct val="0"/>
                </a:spcBef>
              </a:pPr>
              <a:r>
                <a:rPr lang="en-US" sz="95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100 km do cíle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174489">
              <a:off x="1954825" y="2722688"/>
              <a:ext cx="1401668" cy="2728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50"/>
                </a:lnSpc>
                <a:spcBef>
                  <a:spcPct val="0"/>
                </a:spcBef>
              </a:pPr>
              <a:r>
                <a:rPr lang="en-US" sz="125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10 </a:t>
              </a:r>
              <a:r>
                <a:rPr lang="en-US" b="true" sz="125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km do cíle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293733">
              <a:off x="1599031" y="4095189"/>
              <a:ext cx="1401668" cy="2728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50"/>
                </a:lnSpc>
                <a:spcBef>
                  <a:spcPct val="0"/>
                </a:spcBef>
              </a:pPr>
              <a:r>
                <a:rPr lang="en-US" sz="125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 </a:t>
              </a:r>
              <a:r>
                <a:rPr lang="en-US" b="true" sz="125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km do cíle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8132118" y="8854440"/>
            <a:ext cx="2925717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Test č. 1</a:t>
            </a:r>
          </a:p>
        </p:txBody>
      </p:sp>
    </p:spTree>
  </p:cSld>
  <p:clrMapOvr>
    <a:masterClrMapping/>
  </p:clrMapOvr>
  <p:transition spd="slow">
    <p:push dir="l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67418" y="1783430"/>
            <a:ext cx="9306232" cy="8503570"/>
          </a:xfrm>
          <a:custGeom>
            <a:avLst/>
            <a:gdLst/>
            <a:ahLst/>
            <a:cxnLst/>
            <a:rect r="r" b="b" t="t" l="l"/>
            <a:pathLst>
              <a:path h="8503570" w="9306232">
                <a:moveTo>
                  <a:pt x="0" y="0"/>
                </a:moveTo>
                <a:lnTo>
                  <a:pt x="9306232" y="0"/>
                </a:lnTo>
                <a:lnTo>
                  <a:pt x="9306232" y="8503570"/>
                </a:lnTo>
                <a:lnTo>
                  <a:pt x="0" y="85035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4350" y="465566"/>
            <a:ext cx="17259300" cy="105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7"/>
              </a:lnSpc>
            </a:pPr>
            <a:r>
              <a:rPr lang="en-US" sz="6567">
                <a:solidFill>
                  <a:srgbClr val="2E69B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Představa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726280"/>
            <a:ext cx="1171295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Firmy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201895"/>
            <a:ext cx="13892638" cy="1128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 zapojí </a:t>
            </a: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 </a:t>
            </a:r>
            <a:r>
              <a:rPr lang="en-US" sz="32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turnaje</a:t>
            </a: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zaplatí startovné nebo nás materiálně podpoří. Získáme nové kontakty.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484470"/>
            <a:ext cx="1171295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Propojení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066640"/>
            <a:ext cx="13666904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sportu, charity a firemního světa.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4785459"/>
            <a:ext cx="1171295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Tradice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5365849"/>
            <a:ext cx="13666904" cy="1128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spc="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Cílem j</a:t>
            </a:r>
            <a:r>
              <a:rPr lang="en-US" sz="3200" spc="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 vytvořit tradici, </a:t>
            </a:r>
          </a:p>
          <a:p>
            <a:pPr algn="l">
              <a:lnSpc>
                <a:spcPts val="4480"/>
              </a:lnSpc>
            </a:pPr>
            <a:r>
              <a:rPr lang="en-US" sz="3200" spc="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získat stabilní zdroj financování.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6828571"/>
            <a:ext cx="1171295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7C70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Finance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7437536"/>
            <a:ext cx="1171295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250 000 Kč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8063011"/>
            <a:ext cx="1171295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9CD0B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Navíc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8538625"/>
            <a:ext cx="7199477" cy="1128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dlouh</a:t>
            </a: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odobá partnerství a zvýšení povědomí o Zastávce Meteor.</a:t>
            </a:r>
          </a:p>
        </p:txBody>
      </p:sp>
    </p:spTree>
  </p:cSld>
  <p:clrMapOvr>
    <a:masterClrMapping/>
  </p:clrMapOvr>
  <p:transition spd="slow">
    <p:push dir="l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34995" y="1462309"/>
            <a:ext cx="12198636" cy="8824691"/>
          </a:xfrm>
          <a:custGeom>
            <a:avLst/>
            <a:gdLst/>
            <a:ahLst/>
            <a:cxnLst/>
            <a:rect r="r" b="b" t="t" l="l"/>
            <a:pathLst>
              <a:path h="8824691" w="12198636">
                <a:moveTo>
                  <a:pt x="0" y="0"/>
                </a:moveTo>
                <a:lnTo>
                  <a:pt x="12198636" y="0"/>
                </a:lnTo>
                <a:lnTo>
                  <a:pt x="12198636" y="8824691"/>
                </a:lnTo>
                <a:lnTo>
                  <a:pt x="0" y="88246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37" r="0" b="-183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16581" y="3465188"/>
            <a:ext cx="5423340" cy="6821812"/>
          </a:xfrm>
          <a:custGeom>
            <a:avLst/>
            <a:gdLst/>
            <a:ahLst/>
            <a:cxnLst/>
            <a:rect r="r" b="b" t="t" l="l"/>
            <a:pathLst>
              <a:path h="6821812" w="5423340">
                <a:moveTo>
                  <a:pt x="0" y="0"/>
                </a:moveTo>
                <a:lnTo>
                  <a:pt x="5423341" y="0"/>
                </a:lnTo>
                <a:lnTo>
                  <a:pt x="5423341" y="6821812"/>
                </a:lnTo>
                <a:lnTo>
                  <a:pt x="0" y="68218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615473" y="2509800"/>
            <a:ext cx="2853743" cy="2850175"/>
          </a:xfrm>
          <a:custGeom>
            <a:avLst/>
            <a:gdLst/>
            <a:ahLst/>
            <a:cxnLst/>
            <a:rect r="r" b="b" t="t" l="l"/>
            <a:pathLst>
              <a:path h="2850175" w="2853743">
                <a:moveTo>
                  <a:pt x="0" y="0"/>
                </a:moveTo>
                <a:lnTo>
                  <a:pt x="2853743" y="0"/>
                </a:lnTo>
                <a:lnTo>
                  <a:pt x="2853743" y="2850176"/>
                </a:lnTo>
                <a:lnTo>
                  <a:pt x="0" y="28501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2554802" y="4114931"/>
            <a:ext cx="787075" cy="426988"/>
          </a:xfrm>
          <a:custGeom>
            <a:avLst/>
            <a:gdLst/>
            <a:ahLst/>
            <a:cxnLst/>
            <a:rect r="r" b="b" t="t" l="l"/>
            <a:pathLst>
              <a:path h="426988" w="787075">
                <a:moveTo>
                  <a:pt x="0" y="0"/>
                </a:moveTo>
                <a:lnTo>
                  <a:pt x="787074" y="0"/>
                </a:lnTo>
                <a:lnTo>
                  <a:pt x="787074" y="426988"/>
                </a:lnTo>
                <a:lnTo>
                  <a:pt x="0" y="4269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5786861" y="4536469"/>
            <a:ext cx="787075" cy="426988"/>
          </a:xfrm>
          <a:custGeom>
            <a:avLst/>
            <a:gdLst/>
            <a:ahLst/>
            <a:cxnLst/>
            <a:rect r="r" b="b" t="t" l="l"/>
            <a:pathLst>
              <a:path h="426988" w="787075">
                <a:moveTo>
                  <a:pt x="0" y="0"/>
                </a:moveTo>
                <a:lnTo>
                  <a:pt x="787075" y="0"/>
                </a:lnTo>
                <a:lnTo>
                  <a:pt x="787075" y="426988"/>
                </a:lnTo>
                <a:lnTo>
                  <a:pt x="0" y="4269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00000">
            <a:off x="8750463" y="4272394"/>
            <a:ext cx="787075" cy="426988"/>
          </a:xfrm>
          <a:custGeom>
            <a:avLst/>
            <a:gdLst/>
            <a:ahLst/>
            <a:cxnLst/>
            <a:rect r="r" b="b" t="t" l="l"/>
            <a:pathLst>
              <a:path h="426988" w="787075">
                <a:moveTo>
                  <a:pt x="0" y="0"/>
                </a:moveTo>
                <a:lnTo>
                  <a:pt x="787074" y="0"/>
                </a:lnTo>
                <a:lnTo>
                  <a:pt x="787074" y="426988"/>
                </a:lnTo>
                <a:lnTo>
                  <a:pt x="0" y="4269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634875" y="4685646"/>
            <a:ext cx="1567408" cy="457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8"/>
              </a:lnSpc>
            </a:pPr>
            <a:r>
              <a:rPr lang="en-US" sz="25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150 mailů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3003712">
            <a:off x="11808745" y="4022276"/>
            <a:ext cx="787075" cy="426988"/>
          </a:xfrm>
          <a:custGeom>
            <a:avLst/>
            <a:gdLst/>
            <a:ahLst/>
            <a:cxnLst/>
            <a:rect r="r" b="b" t="t" l="l"/>
            <a:pathLst>
              <a:path h="426988" w="787075">
                <a:moveTo>
                  <a:pt x="0" y="0"/>
                </a:moveTo>
                <a:lnTo>
                  <a:pt x="787075" y="0"/>
                </a:lnTo>
                <a:lnTo>
                  <a:pt x="787075" y="426988"/>
                </a:lnTo>
                <a:lnTo>
                  <a:pt x="0" y="4269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-5524344" y="7960648"/>
            <a:ext cx="17372354" cy="40074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57"/>
              </a:lnSpc>
            </a:pPr>
            <a:r>
              <a:rPr lang="en-US" sz="7381" spc="14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66 874 Kč</a:t>
            </a:r>
          </a:p>
          <a:p>
            <a:pPr algn="ctr">
              <a:lnSpc>
                <a:spcPts val="6948"/>
              </a:lnSpc>
            </a:pPr>
          </a:p>
          <a:p>
            <a:pPr algn="ctr">
              <a:lnSpc>
                <a:spcPts val="8857"/>
              </a:lnSpc>
            </a:pPr>
            <a:r>
              <a:rPr lang="en-US" sz="7381" spc="147">
                <a:solidFill>
                  <a:srgbClr val="2B974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  <a:p>
            <a:pPr algn="ctr">
              <a:lnSpc>
                <a:spcPts val="6948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4115573" y="1838027"/>
            <a:ext cx="9747401" cy="671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35"/>
              </a:lnSpc>
            </a:pPr>
            <a:r>
              <a:rPr lang="en-US" sz="4104">
                <a:solidFill>
                  <a:srgbClr val="2E69B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Benefiční </a:t>
            </a:r>
            <a:r>
              <a:rPr lang="en-US" sz="410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běh</a:t>
            </a:r>
            <a:r>
              <a:rPr lang="en-US" sz="4104">
                <a:solidFill>
                  <a:srgbClr val="2E69B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pro Zastávku Meteor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467437"/>
            <a:ext cx="15474476" cy="1055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70"/>
              </a:lnSpc>
            </a:pPr>
            <a:r>
              <a:rPr lang="en-US" sz="6515">
                <a:solidFill>
                  <a:srgbClr val="2E69B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Realita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833361" y="2545072"/>
            <a:ext cx="456009" cy="920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833361" y="3512813"/>
            <a:ext cx="1603623" cy="61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74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firemní </a:t>
            </a:r>
          </a:p>
          <a:p>
            <a:pPr algn="l">
              <a:lnSpc>
                <a:spcPts val="2274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partnersví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506430" y="4803225"/>
            <a:ext cx="2261919" cy="888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8"/>
              </a:lnSpc>
            </a:pPr>
            <a:r>
              <a:rPr lang="en-US" sz="25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35 nových kontaktů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966905" y="5209460"/>
            <a:ext cx="1567408" cy="903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8"/>
              </a:lnSpc>
            </a:pPr>
            <a:r>
              <a:rPr lang="en-US" sz="25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online kampaň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430666" y="3031550"/>
            <a:ext cx="2857318" cy="903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8"/>
              </a:lnSpc>
            </a:pPr>
            <a:r>
              <a:rPr lang="en-US" sz="25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propojení komunit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66829" y="8994940"/>
            <a:ext cx="4790007" cy="450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8"/>
              </a:lnSpc>
            </a:pPr>
            <a:r>
              <a:rPr lang="en-US" sz="25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startovné + dary</a:t>
            </a:r>
          </a:p>
        </p:txBody>
      </p:sp>
    </p:spTree>
  </p:cSld>
  <p:clrMapOvr>
    <a:masterClrMapping/>
  </p:clrMapOvr>
  <p:transition spd="slow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DAG1pMVXlqY</dc:identifier>
  <dcterms:modified xsi:type="dcterms:W3CDTF">2011-08-01T06:04:30Z</dcterms:modified>
  <cp:revision>1</cp:revision>
  <dc:title>FINALni prezentace Zastávky Meteor FRIN 2025</dc:title>
</cp:coreProperties>
</file>