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Work Sans"/>
      <p:bold r:id="rId16"/>
      <p:boldItalic r:id="rId17"/>
    </p:embeddedFont>
    <p:embeddedFont>
      <p:font typeface="Open Sans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0" roundtripDataSignature="AMtx7mh5pCHnPc4hrozZSg/IwbXdrC4x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WorkSans-boldItalic.fntdata"/><Relationship Id="rId16" Type="http://schemas.openxmlformats.org/officeDocument/2006/relationships/font" Target="fonts/WorkSans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27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Relationship Id="rId4" Type="http://schemas.openxmlformats.org/officeDocument/2006/relationships/image" Target="../media/image9.jpg"/><Relationship Id="rId5" Type="http://schemas.openxmlformats.org/officeDocument/2006/relationships/image" Target="../media/image25.jpg"/><Relationship Id="rId6" Type="http://schemas.openxmlformats.org/officeDocument/2006/relationships/image" Target="../media/image11.png"/><Relationship Id="rId7" Type="http://schemas.openxmlformats.org/officeDocument/2006/relationships/image" Target="../media/image1.png"/><Relationship Id="rId8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25.jpg"/><Relationship Id="rId5" Type="http://schemas.openxmlformats.org/officeDocument/2006/relationships/image" Target="../media/image19.pn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7316A"/>
            </a:gs>
            <a:gs pos="100000">
              <a:srgbClr val="CC1643"/>
            </a:gs>
          </a:gsLst>
          <a:lin ang="27000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052931" y="-3358942"/>
            <a:ext cx="11201400" cy="11201400"/>
          </a:xfrm>
          <a:custGeom>
            <a:rect b="b" l="l" r="r" t="t"/>
            <a:pathLst>
              <a:path extrusionOk="0" h="11201400" w="11201400">
                <a:moveTo>
                  <a:pt x="0" y="0"/>
                </a:moveTo>
                <a:lnTo>
                  <a:pt x="11201400" y="0"/>
                </a:lnTo>
                <a:lnTo>
                  <a:pt x="11201400" y="11201400"/>
                </a:lnTo>
                <a:lnTo>
                  <a:pt x="0" y="11201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 txBox="1"/>
          <p:nvPr/>
        </p:nvSpPr>
        <p:spPr>
          <a:xfrm>
            <a:off x="4149006" y="4368770"/>
            <a:ext cx="10417439" cy="30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21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Jediný centrální online  registr psích dárců krve v ČR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7034338" y="9588287"/>
            <a:ext cx="4238375" cy="506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48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www.cervenatlapka.cz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4417141" y="8032486"/>
            <a:ext cx="9453718" cy="984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4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Alice Bílá, zakladatelka projektu, výkonná ředitelka a fundraiserka spolku Červená tlapka, z. s.</a:t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 rot="-7132965">
            <a:off x="15202550" y="-455292"/>
            <a:ext cx="4113500" cy="3881649"/>
          </a:xfrm>
          <a:custGeom>
            <a:rect b="b" l="l" r="r" t="t"/>
            <a:pathLst>
              <a:path extrusionOk="0" h="3881649" w="4113500">
                <a:moveTo>
                  <a:pt x="0" y="0"/>
                </a:moveTo>
                <a:lnTo>
                  <a:pt x="4113500" y="0"/>
                </a:lnTo>
                <a:lnTo>
                  <a:pt x="4113500" y="3881649"/>
                </a:lnTo>
                <a:lnTo>
                  <a:pt x="0" y="3881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2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7316A"/>
            </a:gs>
            <a:gs pos="100000">
              <a:srgbClr val="CC1643"/>
            </a:gs>
          </a:gsLst>
          <a:lin ang="2700000" scaled="0"/>
        </a:gra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/>
          <p:nvPr/>
        </p:nvSpPr>
        <p:spPr>
          <a:xfrm>
            <a:off x="2402820" y="3218441"/>
            <a:ext cx="5656844" cy="2393280"/>
          </a:xfrm>
          <a:custGeom>
            <a:rect b="b" l="l" r="r" t="t"/>
            <a:pathLst>
              <a:path extrusionOk="0" h="2393280" w="5656844">
                <a:moveTo>
                  <a:pt x="0" y="0"/>
                </a:moveTo>
                <a:lnTo>
                  <a:pt x="5656844" y="0"/>
                </a:lnTo>
                <a:lnTo>
                  <a:pt x="5656844" y="2393280"/>
                </a:lnTo>
                <a:lnTo>
                  <a:pt x="0" y="2393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10"/>
          <p:cNvSpPr/>
          <p:nvPr/>
        </p:nvSpPr>
        <p:spPr>
          <a:xfrm>
            <a:off x="2402820" y="6151027"/>
            <a:ext cx="7315200" cy="1669700"/>
          </a:xfrm>
          <a:custGeom>
            <a:rect b="b" l="l" r="r" t="t"/>
            <a:pathLst>
              <a:path extrusionOk="0" h="1669700" w="7315200">
                <a:moveTo>
                  <a:pt x="0" y="0"/>
                </a:moveTo>
                <a:lnTo>
                  <a:pt x="7315200" y="0"/>
                </a:lnTo>
                <a:lnTo>
                  <a:pt x="7315200" y="1669699"/>
                </a:lnTo>
                <a:lnTo>
                  <a:pt x="0" y="1669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10"/>
          <p:cNvSpPr/>
          <p:nvPr/>
        </p:nvSpPr>
        <p:spPr>
          <a:xfrm>
            <a:off x="9666471" y="2900491"/>
            <a:ext cx="4549158" cy="3029179"/>
          </a:xfrm>
          <a:custGeom>
            <a:rect b="b" l="l" r="r" t="t"/>
            <a:pathLst>
              <a:path extrusionOk="0" h="3029179" w="4549158">
                <a:moveTo>
                  <a:pt x="0" y="0"/>
                </a:moveTo>
                <a:lnTo>
                  <a:pt x="4549159" y="0"/>
                </a:lnTo>
                <a:lnTo>
                  <a:pt x="4549159" y="3029179"/>
                </a:lnTo>
                <a:lnTo>
                  <a:pt x="0" y="30291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10"/>
          <p:cNvSpPr/>
          <p:nvPr/>
        </p:nvSpPr>
        <p:spPr>
          <a:xfrm rot="-7132965">
            <a:off x="15202550" y="-455292"/>
            <a:ext cx="4113500" cy="3881649"/>
          </a:xfrm>
          <a:custGeom>
            <a:rect b="b" l="l" r="r" t="t"/>
            <a:pathLst>
              <a:path extrusionOk="0" h="3881649" w="4113500">
                <a:moveTo>
                  <a:pt x="0" y="0"/>
                </a:moveTo>
                <a:lnTo>
                  <a:pt x="4113500" y="0"/>
                </a:lnTo>
                <a:lnTo>
                  <a:pt x="4113500" y="3881649"/>
                </a:lnTo>
                <a:lnTo>
                  <a:pt x="0" y="3881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6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0"/>
          <p:cNvSpPr/>
          <p:nvPr/>
        </p:nvSpPr>
        <p:spPr>
          <a:xfrm>
            <a:off x="10149835" y="6151027"/>
            <a:ext cx="5974013" cy="2133221"/>
          </a:xfrm>
          <a:custGeom>
            <a:rect b="b" l="l" r="r" t="t"/>
            <a:pathLst>
              <a:path extrusionOk="0" h="2133221" w="5974013">
                <a:moveTo>
                  <a:pt x="0" y="0"/>
                </a:moveTo>
                <a:lnTo>
                  <a:pt x="5974013" y="0"/>
                </a:lnTo>
                <a:lnTo>
                  <a:pt x="5974013" y="2133220"/>
                </a:lnTo>
                <a:lnTo>
                  <a:pt x="0" y="2133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0"/>
          <p:cNvSpPr txBox="1"/>
          <p:nvPr/>
        </p:nvSpPr>
        <p:spPr>
          <a:xfrm>
            <a:off x="7140654" y="1103022"/>
            <a:ext cx="4006691" cy="920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99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DĚKUJEME!</a:t>
            </a:r>
            <a:endParaRPr/>
          </a:p>
        </p:txBody>
      </p:sp>
      <p:sp>
        <p:nvSpPr>
          <p:cNvPr id="196" name="Google Shape;196;p10"/>
          <p:cNvSpPr txBox="1"/>
          <p:nvPr/>
        </p:nvSpPr>
        <p:spPr>
          <a:xfrm>
            <a:off x="7024813" y="9588287"/>
            <a:ext cx="4238375" cy="506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48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www.cervenatlapka.cz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7316A"/>
            </a:gs>
            <a:gs pos="100000">
              <a:srgbClr val="CC1643"/>
            </a:gs>
          </a:gsLst>
          <a:lin ang="27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610816" y="3472271"/>
            <a:ext cx="4930828" cy="6574437"/>
          </a:xfrm>
          <a:custGeom>
            <a:rect b="b" l="l" r="r" t="t"/>
            <a:pathLst>
              <a:path extrusionOk="0" h="6574437" w="4930828">
                <a:moveTo>
                  <a:pt x="0" y="0"/>
                </a:moveTo>
                <a:lnTo>
                  <a:pt x="4930828" y="0"/>
                </a:lnTo>
                <a:lnTo>
                  <a:pt x="4930828" y="6574437"/>
                </a:lnTo>
                <a:lnTo>
                  <a:pt x="0" y="65744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2"/>
          <p:cNvSpPr/>
          <p:nvPr/>
        </p:nvSpPr>
        <p:spPr>
          <a:xfrm>
            <a:off x="12819180" y="3472271"/>
            <a:ext cx="4930828" cy="6574437"/>
          </a:xfrm>
          <a:custGeom>
            <a:rect b="b" l="l" r="r" t="t"/>
            <a:pathLst>
              <a:path extrusionOk="0" h="6574437" w="4930828">
                <a:moveTo>
                  <a:pt x="0" y="0"/>
                </a:moveTo>
                <a:lnTo>
                  <a:pt x="4930828" y="0"/>
                </a:lnTo>
                <a:lnTo>
                  <a:pt x="4930828" y="6574437"/>
                </a:lnTo>
                <a:lnTo>
                  <a:pt x="0" y="65744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2"/>
          <p:cNvSpPr/>
          <p:nvPr/>
        </p:nvSpPr>
        <p:spPr>
          <a:xfrm>
            <a:off x="6550111" y="3472271"/>
            <a:ext cx="5695781" cy="6096933"/>
          </a:xfrm>
          <a:custGeom>
            <a:rect b="b" l="l" r="r" t="t"/>
            <a:pathLst>
              <a:path extrusionOk="0" h="6096933" w="5695781">
                <a:moveTo>
                  <a:pt x="0" y="0"/>
                </a:moveTo>
                <a:lnTo>
                  <a:pt x="5695781" y="0"/>
                </a:lnTo>
                <a:lnTo>
                  <a:pt x="5695781" y="6096933"/>
                </a:lnTo>
                <a:lnTo>
                  <a:pt x="0" y="6096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24559"/>
            </a:stretch>
          </a:blipFill>
          <a:ln>
            <a:noFill/>
          </a:ln>
        </p:spPr>
      </p:sp>
      <p:sp>
        <p:nvSpPr>
          <p:cNvPr id="96" name="Google Shape;96;p2"/>
          <p:cNvSpPr/>
          <p:nvPr/>
        </p:nvSpPr>
        <p:spPr>
          <a:xfrm>
            <a:off x="5851361" y="2985572"/>
            <a:ext cx="2016935" cy="2016935"/>
          </a:xfrm>
          <a:custGeom>
            <a:rect b="b" l="l" r="r" t="t"/>
            <a:pathLst>
              <a:path extrusionOk="0" h="2016935" w="2016935">
                <a:moveTo>
                  <a:pt x="0" y="0"/>
                </a:moveTo>
                <a:lnTo>
                  <a:pt x="2016935" y="0"/>
                </a:lnTo>
                <a:lnTo>
                  <a:pt x="2016935" y="2016934"/>
                </a:lnTo>
                <a:lnTo>
                  <a:pt x="0" y="20169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2"/>
          <p:cNvSpPr/>
          <p:nvPr/>
        </p:nvSpPr>
        <p:spPr>
          <a:xfrm>
            <a:off x="5541644" y="5818427"/>
            <a:ext cx="1654578" cy="1050657"/>
          </a:xfrm>
          <a:custGeom>
            <a:rect b="b" l="l" r="r" t="t"/>
            <a:pathLst>
              <a:path extrusionOk="0" h="1050657" w="1654578">
                <a:moveTo>
                  <a:pt x="0" y="0"/>
                </a:moveTo>
                <a:lnTo>
                  <a:pt x="1654578" y="0"/>
                </a:lnTo>
                <a:lnTo>
                  <a:pt x="1654578" y="1050658"/>
                </a:lnTo>
                <a:lnTo>
                  <a:pt x="0" y="1050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2"/>
          <p:cNvSpPr/>
          <p:nvPr/>
        </p:nvSpPr>
        <p:spPr>
          <a:xfrm>
            <a:off x="11164602" y="5818427"/>
            <a:ext cx="1654578" cy="1050657"/>
          </a:xfrm>
          <a:custGeom>
            <a:rect b="b" l="l" r="r" t="t"/>
            <a:pathLst>
              <a:path extrusionOk="0" h="1050657" w="1654578">
                <a:moveTo>
                  <a:pt x="0" y="0"/>
                </a:moveTo>
                <a:lnTo>
                  <a:pt x="1654578" y="0"/>
                </a:lnTo>
                <a:lnTo>
                  <a:pt x="1654578" y="1050658"/>
                </a:lnTo>
                <a:lnTo>
                  <a:pt x="0" y="1050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2"/>
          <p:cNvSpPr/>
          <p:nvPr/>
        </p:nvSpPr>
        <p:spPr>
          <a:xfrm rot="-7132965">
            <a:off x="15202550" y="-455292"/>
            <a:ext cx="4113500" cy="3881649"/>
          </a:xfrm>
          <a:custGeom>
            <a:rect b="b" l="l" r="r" t="t"/>
            <a:pathLst>
              <a:path extrusionOk="0" h="3881649" w="4113500">
                <a:moveTo>
                  <a:pt x="0" y="0"/>
                </a:moveTo>
                <a:lnTo>
                  <a:pt x="4113500" y="0"/>
                </a:lnTo>
                <a:lnTo>
                  <a:pt x="4113500" y="3881649"/>
                </a:lnTo>
                <a:lnTo>
                  <a:pt x="0" y="3881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6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2"/>
          <p:cNvSpPr txBox="1"/>
          <p:nvPr/>
        </p:nvSpPr>
        <p:spPr>
          <a:xfrm>
            <a:off x="620463" y="432134"/>
            <a:ext cx="17129545" cy="1512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I PSI POTŘEBUJÍ KREV! </a:t>
            </a:r>
            <a:endParaRPr/>
          </a:p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00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Včasná transfuze zachraňuje životy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768925" y="2227150"/>
            <a:ext cx="126603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65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b="1" i="0" lang="en-US" sz="4265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ročně na 200 propojení dárce - příjemce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7024813" y="9588287"/>
            <a:ext cx="4238375" cy="506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48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www.cervenatlapka.cz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7316A"/>
            </a:gs>
            <a:gs pos="100000">
              <a:srgbClr val="CC1643"/>
            </a:gs>
          </a:gsLst>
          <a:lin ang="2700000" scaled="0"/>
        </a:gra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4733991" y="923925"/>
            <a:ext cx="8829543" cy="920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Klíčový výstup: 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9139238" y="4846003"/>
            <a:ext cx="9525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132965">
            <a:off x="15202550" y="-455292"/>
            <a:ext cx="4113500" cy="3881649"/>
          </a:xfrm>
          <a:custGeom>
            <a:rect b="b" l="l" r="r" t="t"/>
            <a:pathLst>
              <a:path extrusionOk="0" h="3881649" w="4113500">
                <a:moveTo>
                  <a:pt x="0" y="0"/>
                </a:moveTo>
                <a:lnTo>
                  <a:pt x="4113500" y="0"/>
                </a:lnTo>
                <a:lnTo>
                  <a:pt x="4113500" y="3881649"/>
                </a:lnTo>
                <a:lnTo>
                  <a:pt x="0" y="3881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3"/>
          <p:cNvSpPr txBox="1"/>
          <p:nvPr/>
        </p:nvSpPr>
        <p:spPr>
          <a:xfrm>
            <a:off x="1359185" y="2541417"/>
            <a:ext cx="15804020" cy="5629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6376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“Díky FRINu jsme si uvědomili svou hodnotu. </a:t>
            </a:r>
            <a:endParaRPr/>
          </a:p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6376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Už nemluvíme o tom, co potřebujeme. </a:t>
            </a:r>
            <a:endParaRPr/>
          </a:p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6376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Ale proč má smysl podpořit to, co přinášíme.”</a:t>
            </a:r>
            <a:endParaRPr/>
          </a:p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6376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024813" y="9588287"/>
            <a:ext cx="4238375" cy="506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48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www.cervenatlapka.cz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7316A"/>
            </a:gs>
            <a:gs pos="100000">
              <a:srgbClr val="CC1643"/>
            </a:gs>
          </a:gsLst>
          <a:lin ang="2700000" scaled="0"/>
        </a:gra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11598300" y="3649691"/>
            <a:ext cx="5323151" cy="2987618"/>
          </a:xfrm>
          <a:custGeom>
            <a:rect b="b" l="l" r="r" t="t"/>
            <a:pathLst>
              <a:path extrusionOk="0" h="2987618" w="5323151">
                <a:moveTo>
                  <a:pt x="0" y="0"/>
                </a:moveTo>
                <a:lnTo>
                  <a:pt x="5323150" y="0"/>
                </a:lnTo>
                <a:lnTo>
                  <a:pt x="5323150" y="2987618"/>
                </a:lnTo>
                <a:lnTo>
                  <a:pt x="0" y="29876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4"/>
          <p:cNvSpPr/>
          <p:nvPr/>
        </p:nvSpPr>
        <p:spPr>
          <a:xfrm>
            <a:off x="2571069" y="3966267"/>
            <a:ext cx="971314" cy="1663922"/>
          </a:xfrm>
          <a:custGeom>
            <a:rect b="b" l="l" r="r" t="t"/>
            <a:pathLst>
              <a:path extrusionOk="0" h="1663922" w="971314">
                <a:moveTo>
                  <a:pt x="0" y="0"/>
                </a:moveTo>
                <a:lnTo>
                  <a:pt x="971314" y="0"/>
                </a:lnTo>
                <a:lnTo>
                  <a:pt x="971314" y="1663922"/>
                </a:lnTo>
                <a:lnTo>
                  <a:pt x="0" y="1663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4"/>
          <p:cNvSpPr txBox="1"/>
          <p:nvPr/>
        </p:nvSpPr>
        <p:spPr>
          <a:xfrm>
            <a:off x="5525140" y="773433"/>
            <a:ext cx="7237721" cy="920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CÍL: TRANSFORMACE 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3542383" y="6522650"/>
            <a:ext cx="9665712" cy="2198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3390" lvl="1" marL="90678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b="1" i="0" lang="en-US" sz="4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50 trvalých dárců</a:t>
            </a:r>
            <a:endParaRPr/>
          </a:p>
          <a:p>
            <a:pPr indent="-453390" lvl="1" marL="90678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b="1" i="0" lang="en-US" sz="4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2x víc veterin</a:t>
            </a:r>
            <a:endParaRPr/>
          </a:p>
          <a:p>
            <a:pPr indent="-453390" lvl="1" marL="90678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b="1" i="0" lang="en-US" sz="4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10 000 sledujících na SM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1359185" y="2883881"/>
            <a:ext cx="9500706" cy="1455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Testování: kdo je náš člověk?</a:t>
            </a:r>
            <a:endParaRPr/>
          </a:p>
          <a:p>
            <a:pPr indent="0" lvl="0" marL="0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199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1307095" y="6522650"/>
            <a:ext cx="1955244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chceme</a:t>
            </a: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4752516" y="3966267"/>
            <a:ext cx="971314" cy="1663922"/>
          </a:xfrm>
          <a:custGeom>
            <a:rect b="b" l="l" r="r" t="t"/>
            <a:pathLst>
              <a:path extrusionOk="0" h="1663922" w="971314">
                <a:moveTo>
                  <a:pt x="0" y="0"/>
                </a:moveTo>
                <a:lnTo>
                  <a:pt x="971314" y="0"/>
                </a:lnTo>
                <a:lnTo>
                  <a:pt x="971314" y="1663922"/>
                </a:lnTo>
                <a:lnTo>
                  <a:pt x="0" y="1663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4"/>
          <p:cNvSpPr/>
          <p:nvPr/>
        </p:nvSpPr>
        <p:spPr>
          <a:xfrm>
            <a:off x="6875660" y="3966267"/>
            <a:ext cx="971314" cy="1663922"/>
          </a:xfrm>
          <a:custGeom>
            <a:rect b="b" l="l" r="r" t="t"/>
            <a:pathLst>
              <a:path extrusionOk="0" h="1663922" w="971314">
                <a:moveTo>
                  <a:pt x="0" y="0"/>
                </a:moveTo>
                <a:lnTo>
                  <a:pt x="971314" y="0"/>
                </a:lnTo>
                <a:lnTo>
                  <a:pt x="971314" y="1663922"/>
                </a:lnTo>
                <a:lnTo>
                  <a:pt x="0" y="1663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4"/>
          <p:cNvSpPr/>
          <p:nvPr/>
        </p:nvSpPr>
        <p:spPr>
          <a:xfrm rot="-7132965">
            <a:off x="15202550" y="-455292"/>
            <a:ext cx="4113500" cy="3881649"/>
          </a:xfrm>
          <a:custGeom>
            <a:rect b="b" l="l" r="r" t="t"/>
            <a:pathLst>
              <a:path extrusionOk="0" h="3881649" w="4113500">
                <a:moveTo>
                  <a:pt x="0" y="0"/>
                </a:moveTo>
                <a:lnTo>
                  <a:pt x="4113500" y="0"/>
                </a:lnTo>
                <a:lnTo>
                  <a:pt x="4113500" y="3881649"/>
                </a:lnTo>
                <a:lnTo>
                  <a:pt x="0" y="3881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4"/>
          <p:cNvSpPr txBox="1"/>
          <p:nvPr/>
        </p:nvSpPr>
        <p:spPr>
          <a:xfrm>
            <a:off x="7024813" y="9588287"/>
            <a:ext cx="4238375" cy="506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48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www.cervenatlapka.cz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7316A"/>
            </a:gs>
            <a:gs pos="100000">
              <a:srgbClr val="CC1643"/>
            </a:gs>
          </a:gsLst>
          <a:lin ang="2700000" scaled="0"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7229226" y="5602661"/>
            <a:ext cx="3447321" cy="2977624"/>
          </a:xfrm>
          <a:custGeom>
            <a:rect b="b" l="l" r="r" t="t"/>
            <a:pathLst>
              <a:path extrusionOk="0" h="2977624" w="3447321">
                <a:moveTo>
                  <a:pt x="0" y="0"/>
                </a:moveTo>
                <a:lnTo>
                  <a:pt x="3447321" y="0"/>
                </a:lnTo>
                <a:lnTo>
                  <a:pt x="3447321" y="2977624"/>
                </a:lnTo>
                <a:lnTo>
                  <a:pt x="0" y="2977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5"/>
          <p:cNvSpPr/>
          <p:nvPr/>
        </p:nvSpPr>
        <p:spPr>
          <a:xfrm>
            <a:off x="1193111" y="5875118"/>
            <a:ext cx="3381459" cy="2705167"/>
          </a:xfrm>
          <a:custGeom>
            <a:rect b="b" l="l" r="r" t="t"/>
            <a:pathLst>
              <a:path extrusionOk="0" h="2705167" w="3381459">
                <a:moveTo>
                  <a:pt x="0" y="0"/>
                </a:moveTo>
                <a:lnTo>
                  <a:pt x="3381459" y="0"/>
                </a:lnTo>
                <a:lnTo>
                  <a:pt x="3381459" y="2705167"/>
                </a:lnTo>
                <a:lnTo>
                  <a:pt x="0" y="2705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5"/>
          <p:cNvSpPr/>
          <p:nvPr/>
        </p:nvSpPr>
        <p:spPr>
          <a:xfrm rot="-7132965">
            <a:off x="15202550" y="-455292"/>
            <a:ext cx="4113500" cy="3881649"/>
          </a:xfrm>
          <a:custGeom>
            <a:rect b="b" l="l" r="r" t="t"/>
            <a:pathLst>
              <a:path extrusionOk="0" h="3881649" w="4113500">
                <a:moveTo>
                  <a:pt x="0" y="0"/>
                </a:moveTo>
                <a:lnTo>
                  <a:pt x="4113500" y="0"/>
                </a:lnTo>
                <a:lnTo>
                  <a:pt x="4113500" y="3881649"/>
                </a:lnTo>
                <a:lnTo>
                  <a:pt x="0" y="3881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5"/>
          <p:cNvSpPr/>
          <p:nvPr/>
        </p:nvSpPr>
        <p:spPr>
          <a:xfrm>
            <a:off x="12362701" y="5602661"/>
            <a:ext cx="3546633" cy="2810707"/>
          </a:xfrm>
          <a:custGeom>
            <a:rect b="b" l="l" r="r" t="t"/>
            <a:pathLst>
              <a:path extrusionOk="0" h="2810707" w="3546633">
                <a:moveTo>
                  <a:pt x="0" y="0"/>
                </a:moveTo>
                <a:lnTo>
                  <a:pt x="3546633" y="0"/>
                </a:lnTo>
                <a:lnTo>
                  <a:pt x="3546633" y="2810707"/>
                </a:lnTo>
                <a:lnTo>
                  <a:pt x="0" y="2810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5"/>
          <p:cNvSpPr txBox="1"/>
          <p:nvPr/>
        </p:nvSpPr>
        <p:spPr>
          <a:xfrm>
            <a:off x="9139238" y="4765675"/>
            <a:ext cx="9525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311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7469684" y="368079"/>
            <a:ext cx="3358158" cy="936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VÝSTUPY:</a:t>
            </a:r>
            <a:endParaRPr/>
          </a:p>
        </p:txBody>
      </p:sp>
      <p:sp>
        <p:nvSpPr>
          <p:cNvPr id="136" name="Google Shape;136;p5"/>
          <p:cNvSpPr txBox="1"/>
          <p:nvPr/>
        </p:nvSpPr>
        <p:spPr>
          <a:xfrm>
            <a:off x="332521" y="1880723"/>
            <a:ext cx="5754709" cy="2609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290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2816" lvl="1" marL="805635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31"/>
              <a:buFont typeface="Arial"/>
              <a:buChar char="•"/>
            </a:pPr>
            <a:r>
              <a:rPr b="0" i="0" lang="en-US" sz="3731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nová struktura týmu</a:t>
            </a:r>
            <a:endParaRPr/>
          </a:p>
          <a:p>
            <a:pPr indent="-402816" lvl="1" marL="805635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31"/>
              <a:buFont typeface="Arial"/>
              <a:buChar char="•"/>
            </a:pPr>
            <a:r>
              <a:rPr b="0" i="0" lang="en-US" sz="3731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strategický IT partner</a:t>
            </a:r>
            <a:endParaRPr/>
          </a:p>
          <a:p>
            <a:pPr indent="-402816" lvl="1" marL="805635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31"/>
              <a:buFont typeface="Arial"/>
              <a:buChar char="•"/>
            </a:pPr>
            <a:r>
              <a:rPr b="0" i="0" lang="en-US" sz="3731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vytvořen 0,5 úvazek</a:t>
            </a:r>
            <a:endParaRPr/>
          </a:p>
        </p:txBody>
      </p:sp>
      <p:sp>
        <p:nvSpPr>
          <p:cNvPr id="137" name="Google Shape;137;p5"/>
          <p:cNvSpPr txBox="1"/>
          <p:nvPr/>
        </p:nvSpPr>
        <p:spPr>
          <a:xfrm>
            <a:off x="331600" y="1562600"/>
            <a:ext cx="6366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organizace &amp; strategie</a:t>
            </a:r>
            <a:endParaRPr/>
          </a:p>
        </p:txBody>
      </p:sp>
      <p:sp>
        <p:nvSpPr>
          <p:cNvPr id="138" name="Google Shape;138;p5"/>
          <p:cNvSpPr txBox="1"/>
          <p:nvPr/>
        </p:nvSpPr>
        <p:spPr>
          <a:xfrm>
            <a:off x="6233440" y="1572113"/>
            <a:ext cx="5438894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finance &amp; fundraising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6095327" y="2576048"/>
            <a:ext cx="5938478" cy="264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0208" lvl="1" marL="820417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99"/>
              <a:buFont typeface="Arial"/>
              <a:buChar char="•"/>
            </a:pPr>
            <a:r>
              <a:rPr b="0" i="0" lang="en-US" sz="37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audit a rozpočet 2 mil.</a:t>
            </a:r>
            <a:endParaRPr/>
          </a:p>
          <a:p>
            <a:pPr indent="-410208" lvl="1" marL="820417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99"/>
              <a:buFont typeface="Arial"/>
              <a:buChar char="•"/>
            </a:pPr>
            <a:r>
              <a:rPr b="0" i="0" lang="en-US" sz="37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hospodářská činnost</a:t>
            </a:r>
            <a:endParaRPr/>
          </a:p>
          <a:p>
            <a:pPr indent="-410208" lvl="1" marL="820417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99"/>
              <a:buFont typeface="Arial"/>
              <a:buChar char="•"/>
            </a:pPr>
            <a:r>
              <a:rPr b="0" i="0" lang="en-US" sz="37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FR kampaň</a:t>
            </a:r>
            <a:endParaRPr/>
          </a:p>
          <a:p>
            <a:pPr indent="0" lvl="0" marL="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799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11860621" y="1562588"/>
            <a:ext cx="6201766" cy="688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viditelnost &amp; komunita</a:t>
            </a:r>
            <a:endParaRPr/>
          </a:p>
        </p:txBody>
      </p:sp>
      <p:sp>
        <p:nvSpPr>
          <p:cNvPr id="141" name="Google Shape;141;p5"/>
          <p:cNvSpPr txBox="1"/>
          <p:nvPr/>
        </p:nvSpPr>
        <p:spPr>
          <a:xfrm>
            <a:off x="11819971" y="2576048"/>
            <a:ext cx="5734169" cy="264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0208" lvl="1" marL="820417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99"/>
              <a:buFont typeface="Arial"/>
              <a:buChar char="•"/>
            </a:pPr>
            <a:r>
              <a:rPr b="0" i="0" lang="en-US" sz="37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Newsletter - 40% open rate</a:t>
            </a:r>
            <a:endParaRPr/>
          </a:p>
          <a:p>
            <a:pPr indent="-410208" lvl="1" marL="820417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99"/>
              <a:buFont typeface="Arial"/>
              <a:buChar char="•"/>
            </a:pPr>
            <a:r>
              <a:rPr b="0" i="0" lang="en-US" sz="37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komunikační plán</a:t>
            </a:r>
            <a:endParaRPr/>
          </a:p>
          <a:p>
            <a:pPr indent="-410208" lvl="1" marL="820417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99"/>
              <a:buFont typeface="Arial"/>
              <a:buChar char="•"/>
            </a:pPr>
            <a:r>
              <a:rPr b="0" i="0" lang="en-US" sz="37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 kampaň</a:t>
            </a:r>
            <a:endParaRPr/>
          </a:p>
        </p:txBody>
      </p:sp>
      <p:sp>
        <p:nvSpPr>
          <p:cNvPr id="142" name="Google Shape;142;p5"/>
          <p:cNvSpPr txBox="1"/>
          <p:nvPr/>
        </p:nvSpPr>
        <p:spPr>
          <a:xfrm>
            <a:off x="7024813" y="9588287"/>
            <a:ext cx="4238375" cy="506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48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www.cervenatlapka.cz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887" l="0" r="0" t="-1887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7316A"/>
            </a:gs>
            <a:gs pos="100000">
              <a:srgbClr val="CC1643"/>
            </a:gs>
          </a:gsLst>
          <a:lin ang="2700000" scaled="0"/>
        </a:gra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/>
          <p:nvPr/>
        </p:nvSpPr>
        <p:spPr>
          <a:xfrm rot="-7132965">
            <a:off x="15202550" y="-455292"/>
            <a:ext cx="4113500" cy="3881649"/>
          </a:xfrm>
          <a:custGeom>
            <a:rect b="b" l="l" r="r" t="t"/>
            <a:pathLst>
              <a:path extrusionOk="0" h="3881649" w="4113500">
                <a:moveTo>
                  <a:pt x="0" y="0"/>
                </a:moveTo>
                <a:lnTo>
                  <a:pt x="4113500" y="0"/>
                </a:lnTo>
                <a:lnTo>
                  <a:pt x="4113500" y="3881649"/>
                </a:lnTo>
                <a:lnTo>
                  <a:pt x="0" y="3881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7"/>
          <p:cNvSpPr/>
          <p:nvPr/>
        </p:nvSpPr>
        <p:spPr>
          <a:xfrm>
            <a:off x="10162367" y="5143500"/>
            <a:ext cx="7315200" cy="3438144"/>
          </a:xfrm>
          <a:custGeom>
            <a:rect b="b" l="l" r="r" t="t"/>
            <a:pathLst>
              <a:path extrusionOk="0" h="3438144" w="7315200">
                <a:moveTo>
                  <a:pt x="0" y="0"/>
                </a:moveTo>
                <a:lnTo>
                  <a:pt x="7315200" y="0"/>
                </a:lnTo>
                <a:lnTo>
                  <a:pt x="7315200" y="3438144"/>
                </a:lnTo>
                <a:lnTo>
                  <a:pt x="0" y="3438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7"/>
          <p:cNvSpPr txBox="1"/>
          <p:nvPr/>
        </p:nvSpPr>
        <p:spPr>
          <a:xfrm>
            <a:off x="12739732" y="4666503"/>
            <a:ext cx="9525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311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1867179" y="1803111"/>
            <a:ext cx="5595063" cy="1908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92445" lvl="1" marL="784893" marR="0" rtl="0" algn="just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34"/>
              <a:buFont typeface="Arial"/>
              <a:buChar char="•"/>
            </a:pPr>
            <a:r>
              <a:rPr b="1" i="0" lang="en-US" sz="3634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50 telefonátů/emailů</a:t>
            </a:r>
            <a:endParaRPr/>
          </a:p>
          <a:p>
            <a:pPr indent="-392445" lvl="1" marL="784893" marR="0" rtl="0" algn="just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34"/>
              <a:buFont typeface="Arial"/>
              <a:buChar char="•"/>
            </a:pPr>
            <a:r>
              <a:rPr b="1" i="0" lang="en-US" sz="3634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30 TLFR telefonátů </a:t>
            </a:r>
            <a:endParaRPr/>
          </a:p>
          <a:p>
            <a:pPr indent="-392445" lvl="1" marL="784893" marR="0" rtl="0" algn="just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34"/>
              <a:buFont typeface="Arial"/>
              <a:buChar char="•"/>
            </a:pPr>
            <a:r>
              <a:rPr b="1" i="0" lang="en-US" sz="3634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10 osobních schůzek</a:t>
            </a:r>
            <a:endParaRPr/>
          </a:p>
        </p:txBody>
      </p:sp>
      <p:sp>
        <p:nvSpPr>
          <p:cNvPr id="157" name="Google Shape;157;p7"/>
          <p:cNvSpPr txBox="1"/>
          <p:nvPr/>
        </p:nvSpPr>
        <p:spPr>
          <a:xfrm>
            <a:off x="3196350" y="585775"/>
            <a:ext cx="13831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99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KREV PRO NAŠE ČTYŘNOHÉ LÁSKY</a:t>
            </a:r>
            <a:endParaRPr/>
          </a:p>
        </p:txBody>
      </p:sp>
      <p:sp>
        <p:nvSpPr>
          <p:cNvPr id="158" name="Google Shape;158;p7"/>
          <p:cNvSpPr txBox="1"/>
          <p:nvPr/>
        </p:nvSpPr>
        <p:spPr>
          <a:xfrm>
            <a:off x="10429891" y="1793586"/>
            <a:ext cx="5148590" cy="1526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82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cíl: 200 000 Kč do konce roku 2025</a:t>
            </a:r>
            <a:endParaRPr/>
          </a:p>
        </p:txBody>
      </p:sp>
      <p:sp>
        <p:nvSpPr>
          <p:cNvPr id="159" name="Google Shape;159;p7"/>
          <p:cNvSpPr txBox="1"/>
          <p:nvPr/>
        </p:nvSpPr>
        <p:spPr>
          <a:xfrm>
            <a:off x="11825090" y="6370129"/>
            <a:ext cx="3989754" cy="880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99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 70 400,- Kč</a:t>
            </a:r>
            <a:endParaRPr/>
          </a:p>
        </p:txBody>
      </p:sp>
      <p:sp>
        <p:nvSpPr>
          <p:cNvPr id="160" name="Google Shape;160;p7"/>
          <p:cNvSpPr txBox="1"/>
          <p:nvPr/>
        </p:nvSpPr>
        <p:spPr>
          <a:xfrm>
            <a:off x="1867179" y="5578940"/>
            <a:ext cx="7681999" cy="3277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99415" lvl="1" marL="798831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"/>
              <a:buChar char="•"/>
            </a:pPr>
            <a:r>
              <a:rPr b="1" i="0" lang="en-US" sz="3700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firemní dar 50 000 Kč</a:t>
            </a:r>
            <a:endParaRPr/>
          </a:p>
          <a:p>
            <a:pPr indent="-399415" lvl="1" marL="798831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"/>
              <a:buChar char="•"/>
            </a:pPr>
            <a:r>
              <a:rPr b="1" i="0" lang="en-US" sz="3700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8 pravidelných dárců z TLFR á 350 Kč/měsíc</a:t>
            </a:r>
            <a:endParaRPr/>
          </a:p>
          <a:p>
            <a:pPr indent="-399415" lvl="1" marL="798831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"/>
              <a:buChar char="•"/>
            </a:pPr>
            <a:r>
              <a:rPr b="1" i="0" lang="en-US" sz="3700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dárcovské výzvy jednotlivců 20 400 Kč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7024813" y="9588287"/>
            <a:ext cx="4238375" cy="506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48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www.cervenatlapka.cz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7316A"/>
            </a:gs>
            <a:gs pos="100000">
              <a:srgbClr val="CC1643"/>
            </a:gs>
          </a:gsLst>
          <a:lin ang="2700000" scaled="0"/>
        </a:gra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/>
          <p:nvPr/>
        </p:nvSpPr>
        <p:spPr>
          <a:xfrm>
            <a:off x="9802765" y="0"/>
            <a:ext cx="8485235" cy="10287000"/>
          </a:xfrm>
          <a:custGeom>
            <a:rect b="b" l="l" r="r" t="t"/>
            <a:pathLst>
              <a:path extrusionOk="0" h="10287000" w="8485235">
                <a:moveTo>
                  <a:pt x="0" y="0"/>
                </a:moveTo>
                <a:lnTo>
                  <a:pt x="8485235" y="0"/>
                </a:lnTo>
                <a:lnTo>
                  <a:pt x="84852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8"/>
          <p:cNvSpPr/>
          <p:nvPr/>
        </p:nvSpPr>
        <p:spPr>
          <a:xfrm>
            <a:off x="15758133" y="0"/>
            <a:ext cx="2529867" cy="2529867"/>
          </a:xfrm>
          <a:custGeom>
            <a:rect b="b" l="l" r="r" t="t"/>
            <a:pathLst>
              <a:path extrusionOk="0" h="2529867" w="2529867">
                <a:moveTo>
                  <a:pt x="0" y="0"/>
                </a:moveTo>
                <a:lnTo>
                  <a:pt x="2529867" y="0"/>
                </a:lnTo>
                <a:lnTo>
                  <a:pt x="2529867" y="2529867"/>
                </a:lnTo>
                <a:lnTo>
                  <a:pt x="0" y="2529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8"/>
          <p:cNvSpPr/>
          <p:nvPr/>
        </p:nvSpPr>
        <p:spPr>
          <a:xfrm>
            <a:off x="6515817" y="2918710"/>
            <a:ext cx="2419127" cy="1957293"/>
          </a:xfrm>
          <a:custGeom>
            <a:rect b="b" l="l" r="r" t="t"/>
            <a:pathLst>
              <a:path extrusionOk="0" h="1957293" w="2419127">
                <a:moveTo>
                  <a:pt x="0" y="0"/>
                </a:moveTo>
                <a:lnTo>
                  <a:pt x="2419126" y="0"/>
                </a:lnTo>
                <a:lnTo>
                  <a:pt x="2419126" y="1957293"/>
                </a:lnTo>
                <a:lnTo>
                  <a:pt x="0" y="1957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8"/>
          <p:cNvSpPr txBox="1"/>
          <p:nvPr/>
        </p:nvSpPr>
        <p:spPr>
          <a:xfrm>
            <a:off x="9139238" y="4765675"/>
            <a:ext cx="9525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311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2334991" y="516255"/>
            <a:ext cx="5065990" cy="920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ŠTĚKNI TO DÁL</a:t>
            </a:r>
            <a:endParaRPr/>
          </a:p>
        </p:txBody>
      </p:sp>
      <p:sp>
        <p:nvSpPr>
          <p:cNvPr id="171" name="Google Shape;171;p8"/>
          <p:cNvSpPr txBox="1"/>
          <p:nvPr/>
        </p:nvSpPr>
        <p:spPr>
          <a:xfrm>
            <a:off x="1028700" y="2770643"/>
            <a:ext cx="6372281" cy="3165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7825" lvl="1" marL="755651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Char char="•"/>
            </a:pPr>
            <a:r>
              <a:rPr b="1" i="0" lang="en-US" sz="3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Blesk srdce pro vás</a:t>
            </a:r>
            <a:endParaRPr/>
          </a:p>
          <a:p>
            <a:pPr indent="-377825" lvl="1" marL="755651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Char char="•"/>
            </a:pPr>
            <a:r>
              <a:rPr b="1" i="0" lang="en-US" sz="3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podcast Smečka</a:t>
            </a:r>
            <a:endParaRPr/>
          </a:p>
          <a:p>
            <a:pPr indent="-377825" lvl="1" marL="755651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Char char="•"/>
            </a:pPr>
            <a:r>
              <a:rPr b="1" i="0" lang="en-US" sz="3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4.11. ČT: Kde domov můj?</a:t>
            </a:r>
            <a:endParaRPr/>
          </a:p>
        </p:txBody>
      </p:sp>
      <p:sp>
        <p:nvSpPr>
          <p:cNvPr id="172" name="Google Shape;172;p8"/>
          <p:cNvSpPr txBox="1"/>
          <p:nvPr/>
        </p:nvSpPr>
        <p:spPr>
          <a:xfrm>
            <a:off x="1126301" y="6930225"/>
            <a:ext cx="8331000" cy="15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275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208 600,- Kč</a:t>
            </a:r>
            <a:endParaRPr/>
          </a:p>
        </p:txBody>
      </p:sp>
      <p:sp>
        <p:nvSpPr>
          <p:cNvPr id="173" name="Google Shape;173;p8"/>
          <p:cNvSpPr txBox="1"/>
          <p:nvPr/>
        </p:nvSpPr>
        <p:spPr>
          <a:xfrm>
            <a:off x="7024813" y="9588287"/>
            <a:ext cx="4238375" cy="506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48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www.cervenatlapka.cz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7316A"/>
            </a:gs>
            <a:gs pos="100000">
              <a:srgbClr val="CC1643"/>
            </a:gs>
          </a:gsLst>
          <a:lin ang="2700000" scaled="0"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/>
          <p:nvPr/>
        </p:nvSpPr>
        <p:spPr>
          <a:xfrm rot="-7132965">
            <a:off x="15202550" y="-455292"/>
            <a:ext cx="4113500" cy="3881649"/>
          </a:xfrm>
          <a:custGeom>
            <a:rect b="b" l="l" r="r" t="t"/>
            <a:pathLst>
              <a:path extrusionOk="0" h="3881649" w="4113500">
                <a:moveTo>
                  <a:pt x="0" y="0"/>
                </a:moveTo>
                <a:lnTo>
                  <a:pt x="4113500" y="0"/>
                </a:lnTo>
                <a:lnTo>
                  <a:pt x="4113500" y="3881649"/>
                </a:lnTo>
                <a:lnTo>
                  <a:pt x="0" y="3881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9"/>
          <p:cNvSpPr/>
          <p:nvPr/>
        </p:nvSpPr>
        <p:spPr>
          <a:xfrm>
            <a:off x="10417146" y="3792209"/>
            <a:ext cx="4903871" cy="5143564"/>
          </a:xfrm>
          <a:custGeom>
            <a:rect b="b" l="l" r="r" t="t"/>
            <a:pathLst>
              <a:path extrusionOk="0" h="5143564" w="4903871">
                <a:moveTo>
                  <a:pt x="0" y="0"/>
                </a:moveTo>
                <a:lnTo>
                  <a:pt x="4903871" y="0"/>
                </a:lnTo>
                <a:lnTo>
                  <a:pt x="4903871" y="5143564"/>
                </a:lnTo>
                <a:lnTo>
                  <a:pt x="0" y="5143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594" l="0" r="-1537" t="-25479"/>
            </a:stretch>
          </a:blipFill>
          <a:ln>
            <a:noFill/>
          </a:ln>
        </p:spPr>
      </p:sp>
      <p:sp>
        <p:nvSpPr>
          <p:cNvPr id="180" name="Google Shape;180;p9"/>
          <p:cNvSpPr/>
          <p:nvPr/>
        </p:nvSpPr>
        <p:spPr>
          <a:xfrm>
            <a:off x="13820620" y="4003347"/>
            <a:ext cx="1375360" cy="1351291"/>
          </a:xfrm>
          <a:custGeom>
            <a:rect b="b" l="l" r="r" t="t"/>
            <a:pathLst>
              <a:path extrusionOk="0" h="1351291" w="1375360">
                <a:moveTo>
                  <a:pt x="0" y="0"/>
                </a:moveTo>
                <a:lnTo>
                  <a:pt x="1375359" y="0"/>
                </a:lnTo>
                <a:lnTo>
                  <a:pt x="1375359" y="1351290"/>
                </a:lnTo>
                <a:lnTo>
                  <a:pt x="0" y="13512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9"/>
          <p:cNvSpPr/>
          <p:nvPr/>
        </p:nvSpPr>
        <p:spPr>
          <a:xfrm>
            <a:off x="9900888" y="3542749"/>
            <a:ext cx="1362299" cy="1362299"/>
          </a:xfrm>
          <a:custGeom>
            <a:rect b="b" l="l" r="r" t="t"/>
            <a:pathLst>
              <a:path extrusionOk="0" h="1362299" w="1362299">
                <a:moveTo>
                  <a:pt x="0" y="0"/>
                </a:moveTo>
                <a:lnTo>
                  <a:pt x="1362299" y="0"/>
                </a:lnTo>
                <a:lnTo>
                  <a:pt x="1362299" y="1362299"/>
                </a:lnTo>
                <a:lnTo>
                  <a:pt x="0" y="13622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9"/>
          <p:cNvSpPr txBox="1"/>
          <p:nvPr/>
        </p:nvSpPr>
        <p:spPr>
          <a:xfrm>
            <a:off x="1250111" y="2444750"/>
            <a:ext cx="7893889" cy="532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0" lvl="1" marL="863599" marR="0" rtl="0" algn="just">
              <a:lnSpc>
                <a:spcPct val="2500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99"/>
              <a:buFont typeface="Arial"/>
              <a:buChar char="•"/>
            </a:pPr>
            <a:r>
              <a:rPr b="1" i="0" lang="en-US" sz="3999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dokončení PR kampaně</a:t>
            </a:r>
            <a:endParaRPr/>
          </a:p>
          <a:p>
            <a:pPr indent="-431800" lvl="1" marL="863599" marR="0" rtl="0" algn="just">
              <a:lnSpc>
                <a:spcPct val="2500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99"/>
              <a:buFont typeface="Arial"/>
              <a:buChar char="•"/>
            </a:pPr>
            <a:r>
              <a:rPr b="1" i="0" lang="en-US" sz="3999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technický upgrade registru</a:t>
            </a:r>
            <a:endParaRPr/>
          </a:p>
          <a:p>
            <a:pPr indent="-431800" lvl="1" marL="863599" marR="0" rtl="0" algn="just">
              <a:lnSpc>
                <a:spcPct val="2500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99"/>
              <a:buFont typeface="Arial"/>
              <a:buChar char="•"/>
            </a:pPr>
            <a:r>
              <a:rPr b="1" i="0" lang="en-US" sz="3999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hospodářská činnost</a:t>
            </a:r>
            <a:endParaRPr/>
          </a:p>
          <a:p>
            <a:pPr indent="-431800" lvl="1" marL="863599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99"/>
              <a:buFont typeface="Arial"/>
              <a:buChar char="•"/>
            </a:pPr>
            <a:r>
              <a:rPr b="1" i="0" lang="en-US" sz="3999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spolupráce s kynologickými organizacemi  </a:t>
            </a:r>
            <a:endParaRPr/>
          </a:p>
        </p:txBody>
      </p:sp>
      <p:sp>
        <p:nvSpPr>
          <p:cNvPr id="183" name="Google Shape;183;p9"/>
          <p:cNvSpPr txBox="1"/>
          <p:nvPr/>
        </p:nvSpPr>
        <p:spPr>
          <a:xfrm>
            <a:off x="5732145" y="731547"/>
            <a:ext cx="6823710" cy="1872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99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CO CHYSTÁME DÁL?</a:t>
            </a:r>
            <a:endParaRPr/>
          </a:p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399" u="none" cap="none" strike="noStrik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10542173" y="2368825"/>
            <a:ext cx="56517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21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1200 → 1500</a:t>
            </a:r>
            <a:endParaRPr/>
          </a:p>
        </p:txBody>
      </p:sp>
      <p:sp>
        <p:nvSpPr>
          <p:cNvPr id="185" name="Google Shape;185;p9"/>
          <p:cNvSpPr txBox="1"/>
          <p:nvPr/>
        </p:nvSpPr>
        <p:spPr>
          <a:xfrm>
            <a:off x="7024813" y="9588287"/>
            <a:ext cx="4238375" cy="506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48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www.cervenatlapka.cz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